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28" r:id="rId2"/>
    <p:sldId id="430" r:id="rId3"/>
    <p:sldId id="429" r:id="rId4"/>
    <p:sldId id="431" r:id="rId5"/>
    <p:sldId id="432" r:id="rId6"/>
    <p:sldId id="433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25916C8-A189-1744-835D-5F27B0611FCC}">
          <p14:sldIdLst>
            <p14:sldId id="428"/>
            <p14:sldId id="430"/>
            <p14:sldId id="429"/>
            <p14:sldId id="431"/>
            <p14:sldId id="432"/>
            <p14:sldId id="433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8116" autoAdjust="0"/>
  </p:normalViewPr>
  <p:slideViewPr>
    <p:cSldViewPr>
      <p:cViewPr>
        <p:scale>
          <a:sx n="121" d="100"/>
          <a:sy n="121" d="100"/>
        </p:scale>
        <p:origin x="-104" y="-80"/>
      </p:cViewPr>
      <p:guideLst>
        <p:guide orient="horz" pos="1800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7090BD-22F2-4978-A8CE-5D84921171AB}" type="datetimeFigureOut">
              <a:rPr lang="en-US" smtClean="0"/>
              <a:t>7/25/17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4989EC-AE98-413C-B060-C1E31380C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7318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0" y="1714500"/>
            <a:ext cx="5029200" cy="1225021"/>
          </a:xfrm>
        </p:spPr>
        <p:txBody>
          <a:bodyPr/>
          <a:lstStyle>
            <a:lvl1pPr algn="l">
              <a:defRPr sz="3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429000" y="3314700"/>
            <a:ext cx="5029200" cy="1231900"/>
          </a:xfrm>
        </p:spPr>
        <p:txBody>
          <a:bodyPr>
            <a:normAutofit/>
          </a:bodyPr>
          <a:lstStyle>
            <a:lvl1pPr marL="0" indent="0" algn="l">
              <a:buNone/>
              <a:defRPr sz="1800" b="1" i="1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096" y="1257300"/>
            <a:ext cx="2730104" cy="18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651481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4873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526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ank Y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0" y="2933700"/>
            <a:ext cx="9144000" cy="1225021"/>
          </a:xfrm>
        </p:spPr>
        <p:txBody>
          <a:bodyPr/>
          <a:lstStyle>
            <a:lvl1pPr algn="ctr">
              <a:defRPr sz="4400" b="1"/>
            </a:lvl1pPr>
          </a:lstStyle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G:\My Documents\Documents\Google Drive\AGL\AGL Slides\AGL Logo PNG Hi Res.pn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876300"/>
            <a:ext cx="2730104" cy="1820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42522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4036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027237"/>
            <a:ext cx="7772400" cy="9064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0" y="2933700"/>
            <a:ext cx="82296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668315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80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8036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72898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89025"/>
            <a:ext cx="4040188" cy="557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22160"/>
            <a:ext cx="4040188" cy="3445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089025"/>
            <a:ext cx="4041775" cy="557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22160"/>
            <a:ext cx="4041775" cy="34451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79222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152400" y="884237"/>
            <a:ext cx="8839200" cy="0"/>
          </a:xfrm>
          <a:prstGeom prst="line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02476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59267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28799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71500"/>
            <a:ext cx="5486400" cy="33681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270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5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4300"/>
            <a:ext cx="8229600" cy="64743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28700"/>
            <a:ext cx="8229600" cy="4076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37262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429248"/>
            <a:ext cx="1371600" cy="2476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Slide </a:t>
            </a:r>
            <a:fld id="{B7CDB0F7-45CE-48F6-9AC0-8D5007DD8B6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LF_logo_color_cmyk.jpg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16" y="5143499"/>
            <a:ext cx="1533140" cy="571499"/>
          </a:xfrm>
          <a:prstGeom prst="rect">
            <a:avLst/>
          </a:prstGeom>
        </p:spPr>
      </p:pic>
      <p:pic>
        <p:nvPicPr>
          <p:cNvPr id="11" name="Picture 2" descr="G:\My Documents\Documents\Google Drive\AGL\AGL Slides\AGL Logo PNG Hi Res.png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01000" y="4938284"/>
            <a:ext cx="1100250" cy="73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1359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Release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11645158"/>
              </p:ext>
            </p:extLst>
          </p:nvPr>
        </p:nvGraphicFramePr>
        <p:xfrm>
          <a:off x="457200" y="11811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42" idx="1"/>
          </p:cNvCxnSpPr>
          <p:nvPr/>
        </p:nvCxnSpPr>
        <p:spPr>
          <a:xfrm>
            <a:off x="647700" y="4083903"/>
            <a:ext cx="7353300" cy="24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Fishy Fish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2" name="Diamond 41"/>
          <p:cNvSpPr/>
          <p:nvPr/>
        </p:nvSpPr>
        <p:spPr>
          <a:xfrm flipH="1">
            <a:off x="419100" y="3931503"/>
            <a:ext cx="228600" cy="304800"/>
          </a:xfrm>
          <a:prstGeom prst="diamond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0" y="4261127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Release x Kick-Off</a:t>
            </a:r>
            <a:endParaRPr lang="en-US" sz="1600" dirty="0"/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28194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3048000" y="1790700"/>
            <a:ext cx="17526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8" name="Notched Right Arrow 37"/>
          <p:cNvSpPr/>
          <p:nvPr/>
        </p:nvSpPr>
        <p:spPr>
          <a:xfrm>
            <a:off x="4495800" y="1790700"/>
            <a:ext cx="32766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352800" y="3009900"/>
            <a:ext cx="45720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36" name="Right Arrow 35"/>
          <p:cNvSpPr/>
          <p:nvPr/>
        </p:nvSpPr>
        <p:spPr>
          <a:xfrm>
            <a:off x="4724400" y="4838700"/>
            <a:ext cx="3276600" cy="879344"/>
          </a:xfrm>
          <a:prstGeom prst="rightArrow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Release (x+1) Kick-Off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0" y="5067300"/>
            <a:ext cx="914400" cy="420624"/>
          </a:xfrm>
          <a:prstGeom prst="rect">
            <a:avLst/>
          </a:prstGeom>
          <a:noFill/>
          <a:ln>
            <a:solidFill>
              <a:schemeClr val="accent4">
                <a:shade val="95000"/>
                <a:satMod val="105000"/>
              </a:schemeClr>
            </a:solidFill>
            <a:prstDash val="dash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3124200" y="3924300"/>
            <a:ext cx="533400" cy="643354"/>
            <a:chOff x="3124200" y="3924300"/>
            <a:chExt cx="533400" cy="643354"/>
          </a:xfrm>
        </p:grpSpPr>
        <p:sp>
          <p:nvSpPr>
            <p:cNvPr id="46" name="Diamond 45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24200" y="4229100"/>
              <a:ext cx="5334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RC1</a:t>
              </a:r>
              <a:endParaRPr lang="en-US" sz="16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3581400" y="3924300"/>
            <a:ext cx="533400" cy="643354"/>
            <a:chOff x="3124200" y="3924300"/>
            <a:chExt cx="533400" cy="643354"/>
          </a:xfrm>
        </p:grpSpPr>
        <p:sp>
          <p:nvSpPr>
            <p:cNvPr id="69" name="Diamond 68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24200" y="4229100"/>
              <a:ext cx="5334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RC2</a:t>
              </a:r>
              <a:endParaRPr lang="en-US" sz="16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4038600" y="3924300"/>
            <a:ext cx="533400" cy="643354"/>
            <a:chOff x="3124200" y="3924300"/>
            <a:chExt cx="533400" cy="643354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24200" y="4229100"/>
              <a:ext cx="5334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  <a:endParaRPr lang="en-US" sz="16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4343400" y="3924300"/>
            <a:ext cx="838200" cy="1135797"/>
            <a:chOff x="2971800" y="3924300"/>
            <a:chExt cx="838200" cy="1135797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71800" y="4229100"/>
              <a:ext cx="8382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(x)</a:t>
              </a:r>
              <a:endParaRPr lang="en-US" sz="16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5257800" y="3924300"/>
            <a:ext cx="609600" cy="643354"/>
            <a:chOff x="3124200" y="3924300"/>
            <a:chExt cx="609600" cy="643354"/>
          </a:xfrm>
        </p:grpSpPr>
        <p:sp>
          <p:nvSpPr>
            <p:cNvPr id="78" name="Diamond 77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x.0.1</a:t>
              </a:r>
              <a:endParaRPr lang="en-US" sz="1600" dirty="0"/>
            </a:p>
          </p:txBody>
        </p:sp>
      </p:grpSp>
      <p:grpSp>
        <p:nvGrpSpPr>
          <p:cNvPr id="80" name="Group 79"/>
          <p:cNvGrpSpPr/>
          <p:nvPr/>
        </p:nvGrpSpPr>
        <p:grpSpPr>
          <a:xfrm>
            <a:off x="5943600" y="3924300"/>
            <a:ext cx="609600" cy="643354"/>
            <a:chOff x="3124200" y="3924300"/>
            <a:chExt cx="609600" cy="643354"/>
          </a:xfrm>
        </p:grpSpPr>
        <p:sp>
          <p:nvSpPr>
            <p:cNvPr id="81" name="Diamond 80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x.0.2</a:t>
              </a:r>
              <a:endParaRPr lang="en-US" sz="1600" dirty="0"/>
            </a:p>
          </p:txBody>
        </p:sp>
      </p:grpSp>
      <p:grpSp>
        <p:nvGrpSpPr>
          <p:cNvPr id="83" name="Group 82"/>
          <p:cNvGrpSpPr/>
          <p:nvPr/>
        </p:nvGrpSpPr>
        <p:grpSpPr>
          <a:xfrm>
            <a:off x="6553200" y="3924300"/>
            <a:ext cx="609600" cy="643354"/>
            <a:chOff x="3124200" y="3924300"/>
            <a:chExt cx="609600" cy="643354"/>
          </a:xfrm>
        </p:grpSpPr>
        <p:sp>
          <p:nvSpPr>
            <p:cNvPr id="84" name="Diamond 83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x.0.3</a:t>
              </a:r>
              <a:endParaRPr lang="en-US" sz="1600" dirty="0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7162800" y="3924300"/>
            <a:ext cx="609600" cy="643354"/>
            <a:chOff x="3124200" y="3924300"/>
            <a:chExt cx="609600" cy="643354"/>
          </a:xfrm>
        </p:grpSpPr>
        <p:sp>
          <p:nvSpPr>
            <p:cNvPr id="87" name="Diamond 86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TextBox 87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x.0.4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12954382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Release Candidates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2</a:t>
            </a:fld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457200" y="2926497"/>
            <a:ext cx="7543800" cy="3202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45" name="Group 44"/>
          <p:cNvGrpSpPr/>
          <p:nvPr/>
        </p:nvGrpSpPr>
        <p:grpSpPr>
          <a:xfrm>
            <a:off x="304800" y="2806124"/>
            <a:ext cx="1143000" cy="643354"/>
            <a:chOff x="1447800" y="2247900"/>
            <a:chExt cx="1143000" cy="643354"/>
          </a:xfrm>
          <a:solidFill>
            <a:schemeClr val="bg1"/>
          </a:solidFill>
        </p:grpSpPr>
        <p:sp>
          <p:nvSpPr>
            <p:cNvPr id="46" name="Diamond 4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447800" y="2552700"/>
              <a:ext cx="1143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RC1</a:t>
              </a:r>
              <a:endParaRPr lang="en-US" sz="1600" dirty="0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4953000" y="2806124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50" name="Diamond 49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  <a:endParaRPr lang="en-US" sz="1600" dirty="0"/>
            </a:p>
          </p:txBody>
        </p:sp>
      </p:grpSp>
      <p:grpSp>
        <p:nvGrpSpPr>
          <p:cNvPr id="61" name="Group 60"/>
          <p:cNvGrpSpPr/>
          <p:nvPr/>
        </p:nvGrpSpPr>
        <p:grpSpPr>
          <a:xfrm>
            <a:off x="2895600" y="2806124"/>
            <a:ext cx="1143000" cy="643354"/>
            <a:chOff x="1447800" y="2247900"/>
            <a:chExt cx="1143000" cy="643354"/>
          </a:xfrm>
          <a:solidFill>
            <a:schemeClr val="bg1"/>
          </a:solidFill>
        </p:grpSpPr>
        <p:sp>
          <p:nvSpPr>
            <p:cNvPr id="62" name="Diamond 61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1447800" y="2552700"/>
              <a:ext cx="1143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RC2</a:t>
              </a:r>
              <a:endParaRPr lang="en-US" sz="1600" dirty="0"/>
            </a:p>
          </p:txBody>
        </p:sp>
      </p:grpSp>
      <p:sp>
        <p:nvSpPr>
          <p:cNvPr id="81" name="8-Point Star 80"/>
          <p:cNvSpPr/>
          <p:nvPr/>
        </p:nvSpPr>
        <p:spPr>
          <a:xfrm>
            <a:off x="152400" y="1181100"/>
            <a:ext cx="1371600" cy="1295400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Core Feature Freeze</a:t>
            </a:r>
            <a:endParaRPr lang="en-US" sz="1600" dirty="0"/>
          </a:p>
        </p:txBody>
      </p:sp>
      <p:sp>
        <p:nvSpPr>
          <p:cNvPr id="37" name="8-Point Star 36"/>
          <p:cNvSpPr/>
          <p:nvPr/>
        </p:nvSpPr>
        <p:spPr>
          <a:xfrm>
            <a:off x="2743200" y="3693973"/>
            <a:ext cx="1371600" cy="1295400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Platform Freeze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1600200" y="1028700"/>
            <a:ext cx="2819399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Core APIs Frozen (App FW, Public Services, GUI Toolkit)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SDK available for App Developers on at least 1 Reference Board</a:t>
            </a:r>
          </a:p>
        </p:txBody>
      </p:sp>
      <p:sp>
        <p:nvSpPr>
          <p:cNvPr id="17" name="8-Point Star 16"/>
          <p:cNvSpPr/>
          <p:nvPr/>
        </p:nvSpPr>
        <p:spPr>
          <a:xfrm>
            <a:off x="4648200" y="1181100"/>
            <a:ext cx="1371600" cy="1295400"/>
          </a:xfrm>
          <a:prstGeom prst="star8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Final RC</a:t>
            </a:r>
            <a:endParaRPr lang="en-US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6096000" y="1028700"/>
            <a:ext cx="2819399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Reference Applications Frozen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Documentation Complete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SDK for All Reference Boards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7162800" y="2806124"/>
            <a:ext cx="838200" cy="889576"/>
            <a:chOff x="1600200" y="2247900"/>
            <a:chExt cx="838200" cy="889576"/>
          </a:xfrm>
          <a:solidFill>
            <a:schemeClr val="bg1"/>
          </a:solidFill>
        </p:grpSpPr>
        <p:sp>
          <p:nvSpPr>
            <p:cNvPr id="20" name="Diamond 19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600200" y="2552700"/>
              <a:ext cx="8382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</a:t>
              </a:r>
            </a:p>
            <a:p>
              <a:pPr algn="ctr"/>
              <a:r>
                <a:rPr lang="en-US" sz="1600" dirty="0" smtClean="0"/>
                <a:t>Release</a:t>
              </a:r>
              <a:endParaRPr lang="en-US" sz="1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4191000" y="3617773"/>
            <a:ext cx="2819399" cy="175432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n-US" dirty="0" smtClean="0"/>
              <a:t>BSPs Frozen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Release Branch Created</a:t>
            </a:r>
          </a:p>
          <a:p>
            <a:pPr marL="285750" indent="-285750">
              <a:buFont typeface="Arial"/>
              <a:buChar char="•"/>
            </a:pPr>
            <a:r>
              <a:rPr lang="en-US" dirty="0"/>
              <a:t>All source code frozen (SRCREV pinned</a:t>
            </a:r>
            <a:r>
              <a:rPr lang="en-US" dirty="0" smtClean="0"/>
              <a:t>)</a:t>
            </a:r>
          </a:p>
          <a:p>
            <a:pPr marL="285750" indent="-285750">
              <a:buFont typeface="Arial"/>
              <a:buChar char="•"/>
            </a:pPr>
            <a:r>
              <a:rPr lang="en-US" dirty="0" smtClean="0"/>
              <a:t>Test Cases Frozen</a:t>
            </a:r>
          </a:p>
          <a:p>
            <a:pPr marL="285750" indent="-285750">
              <a:buFont typeface="Arial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538603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2017 AGL Schedule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6699154"/>
              </p:ext>
            </p:extLst>
          </p:nvPr>
        </p:nvGraphicFramePr>
        <p:xfrm>
          <a:off x="457200" y="11811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  <a:gridCol w="6858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Feb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B7CDB0F7-45CE-48F6-9AC0-8D5007DD8B6E}" type="slidenum">
              <a:rPr lang="en-US" smtClean="0"/>
              <a:pPr/>
              <a:t>3</a:t>
            </a:fld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>
            <a:off x="457200" y="2095500"/>
            <a:ext cx="58674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33400" y="14859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Charming Chinook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10" name="Diamond 9"/>
          <p:cNvSpPr/>
          <p:nvPr/>
        </p:nvSpPr>
        <p:spPr>
          <a:xfrm flipH="1">
            <a:off x="419100" y="1943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1524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3.0.0</a:t>
            </a:r>
            <a:endParaRPr lang="en-US" sz="1600" dirty="0"/>
          </a:p>
        </p:txBody>
      </p:sp>
      <p:sp>
        <p:nvSpPr>
          <p:cNvPr id="12" name="Diamond 11"/>
          <p:cNvSpPr/>
          <p:nvPr/>
        </p:nvSpPr>
        <p:spPr>
          <a:xfrm flipH="1">
            <a:off x="1028700" y="1943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iamond 12"/>
          <p:cNvSpPr/>
          <p:nvPr/>
        </p:nvSpPr>
        <p:spPr>
          <a:xfrm flipH="1">
            <a:off x="1866900" y="19431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1600200" y="22479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3.0.2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762000" y="22479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3.0.1</a:t>
            </a:r>
            <a:endParaRPr lang="en-US" sz="1600" dirty="0"/>
          </a:p>
        </p:txBody>
      </p:sp>
      <p:grpSp>
        <p:nvGrpSpPr>
          <p:cNvPr id="25" name="Group 24"/>
          <p:cNvGrpSpPr/>
          <p:nvPr/>
        </p:nvGrpSpPr>
        <p:grpSpPr>
          <a:xfrm>
            <a:off x="2743200" y="1943100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26" name="Diamond 2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3.0.3</a:t>
              </a:r>
              <a:endParaRPr lang="en-US" sz="1600" dirty="0"/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4267200" y="1943100"/>
            <a:ext cx="762000" cy="643354"/>
            <a:chOff x="4267200" y="1943100"/>
            <a:chExt cx="762000" cy="643354"/>
          </a:xfrm>
        </p:grpSpPr>
        <p:sp>
          <p:nvSpPr>
            <p:cNvPr id="29" name="Diamond 28"/>
            <p:cNvSpPr/>
            <p:nvPr/>
          </p:nvSpPr>
          <p:spPr>
            <a:xfrm flipH="1">
              <a:off x="4533900" y="19431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4267200" y="2247900"/>
              <a:ext cx="7620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3.0.4</a:t>
              </a:r>
              <a:endParaRPr lang="en-US" sz="1600" dirty="0"/>
            </a:p>
          </p:txBody>
        </p:sp>
      </p:grpSp>
      <p:grpSp>
        <p:nvGrpSpPr>
          <p:cNvPr id="37" name="Group 36"/>
          <p:cNvGrpSpPr/>
          <p:nvPr/>
        </p:nvGrpSpPr>
        <p:grpSpPr>
          <a:xfrm>
            <a:off x="5257800" y="1943100"/>
            <a:ext cx="762000" cy="643354"/>
            <a:chOff x="1600200" y="2247900"/>
            <a:chExt cx="762000" cy="643354"/>
          </a:xfrm>
          <a:solidFill>
            <a:schemeClr val="bg1"/>
          </a:solidFill>
        </p:grpSpPr>
        <p:sp>
          <p:nvSpPr>
            <p:cNvPr id="38" name="Diamond 37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extBox 38"/>
            <p:cNvSpPr txBox="1"/>
            <p:nvPr/>
          </p:nvSpPr>
          <p:spPr>
            <a:xfrm>
              <a:off x="1600200" y="2552700"/>
              <a:ext cx="762000" cy="33855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3.0.5</a:t>
              </a:r>
              <a:endParaRPr lang="en-US" sz="1600" dirty="0"/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685800" y="2552700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Daring Dab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28600" y="33147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Feature Development</a:t>
            </a:r>
            <a:endParaRPr lang="en-US" sz="1600" dirty="0"/>
          </a:p>
        </p:txBody>
      </p:sp>
      <p:cxnSp>
        <p:nvCxnSpPr>
          <p:cNvPr id="64" name="Straight Arrow Connector 63"/>
          <p:cNvCxnSpPr/>
          <p:nvPr/>
        </p:nvCxnSpPr>
        <p:spPr>
          <a:xfrm>
            <a:off x="4724400" y="4457700"/>
            <a:ext cx="43053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4419600" y="3771900"/>
            <a:ext cx="1905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Electric Eel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69" name="Diamond 68"/>
          <p:cNvSpPr/>
          <p:nvPr/>
        </p:nvSpPr>
        <p:spPr>
          <a:xfrm flipH="1">
            <a:off x="6400800" y="43053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6248400" y="46101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  <a:endParaRPr lang="en-US" sz="1600" dirty="0"/>
          </a:p>
        </p:txBody>
      </p:sp>
      <p:sp>
        <p:nvSpPr>
          <p:cNvPr id="72" name="Diamond 71"/>
          <p:cNvSpPr/>
          <p:nvPr/>
        </p:nvSpPr>
        <p:spPr>
          <a:xfrm flipH="1">
            <a:off x="8039100" y="43053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7772400" y="46101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RC3</a:t>
            </a:r>
            <a:endParaRPr lang="en-US" sz="1600" dirty="0"/>
          </a:p>
        </p:txBody>
      </p:sp>
      <p:sp>
        <p:nvSpPr>
          <p:cNvPr id="75" name="Diamond 74"/>
          <p:cNvSpPr/>
          <p:nvPr/>
        </p:nvSpPr>
        <p:spPr>
          <a:xfrm flipH="1">
            <a:off x="8420100" y="43053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TextBox 75"/>
          <p:cNvSpPr txBox="1"/>
          <p:nvPr/>
        </p:nvSpPr>
        <p:spPr>
          <a:xfrm>
            <a:off x="8153400" y="4610100"/>
            <a:ext cx="762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/>
              <a:t>5</a:t>
            </a:r>
            <a:r>
              <a:rPr lang="en-US" sz="1600" dirty="0" smtClean="0"/>
              <a:t>.0.0</a:t>
            </a:r>
            <a:endParaRPr lang="en-US" sz="1600" dirty="0"/>
          </a:p>
        </p:txBody>
      </p:sp>
      <p:sp>
        <p:nvSpPr>
          <p:cNvPr id="84" name="Diamond 83"/>
          <p:cNvSpPr/>
          <p:nvPr/>
        </p:nvSpPr>
        <p:spPr>
          <a:xfrm flipH="1">
            <a:off x="7277100" y="43053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TextBox 84"/>
          <p:cNvSpPr txBox="1"/>
          <p:nvPr/>
        </p:nvSpPr>
        <p:spPr>
          <a:xfrm>
            <a:off x="6858000" y="4610100"/>
            <a:ext cx="1143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  <a:endParaRPr lang="en-US" sz="1600" dirty="0"/>
          </a:p>
        </p:txBody>
      </p:sp>
      <p:sp>
        <p:nvSpPr>
          <p:cNvPr id="91" name="Diamond 90"/>
          <p:cNvSpPr/>
          <p:nvPr/>
        </p:nvSpPr>
        <p:spPr>
          <a:xfrm flipH="1">
            <a:off x="4648200" y="43053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2" name="TextBox 91"/>
          <p:cNvSpPr txBox="1"/>
          <p:nvPr/>
        </p:nvSpPr>
        <p:spPr>
          <a:xfrm>
            <a:off x="3810000" y="4610100"/>
            <a:ext cx="16002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Feature Development</a:t>
            </a:r>
            <a:endParaRPr lang="en-US" sz="1600" dirty="0"/>
          </a:p>
        </p:txBody>
      </p:sp>
      <p:sp>
        <p:nvSpPr>
          <p:cNvPr id="3" name="TextBox 2"/>
          <p:cNvSpPr txBox="1"/>
          <p:nvPr/>
        </p:nvSpPr>
        <p:spPr>
          <a:xfrm>
            <a:off x="2133600" y="5219700"/>
            <a:ext cx="198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As of 25 July 2017</a:t>
            </a:r>
            <a:endParaRPr lang="en-US" dirty="0"/>
          </a:p>
        </p:txBody>
      </p:sp>
      <p:cxnSp>
        <p:nvCxnSpPr>
          <p:cNvPr id="40" name="Straight Arrow Connector 39"/>
          <p:cNvCxnSpPr/>
          <p:nvPr/>
        </p:nvCxnSpPr>
        <p:spPr>
          <a:xfrm>
            <a:off x="990600" y="3162300"/>
            <a:ext cx="75438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Diamond 45"/>
          <p:cNvSpPr/>
          <p:nvPr/>
        </p:nvSpPr>
        <p:spPr>
          <a:xfrm flipH="1">
            <a:off x="37719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581400" y="3314700"/>
            <a:ext cx="533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  <a:endParaRPr lang="en-US" sz="1600" dirty="0"/>
          </a:p>
        </p:txBody>
      </p:sp>
      <p:sp>
        <p:nvSpPr>
          <p:cNvPr id="50" name="Diamond 49"/>
          <p:cNvSpPr/>
          <p:nvPr/>
        </p:nvSpPr>
        <p:spPr>
          <a:xfrm flipH="1">
            <a:off x="4838700" y="3009900"/>
            <a:ext cx="228600" cy="304800"/>
          </a:xfrm>
          <a:prstGeom prst="diamond">
            <a:avLst/>
          </a:prstGeom>
          <a:solidFill>
            <a:srgbClr val="37609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TextBox 50"/>
          <p:cNvSpPr txBox="1"/>
          <p:nvPr/>
        </p:nvSpPr>
        <p:spPr>
          <a:xfrm>
            <a:off x="4572000" y="3314700"/>
            <a:ext cx="7620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RC3</a:t>
            </a:r>
            <a:endParaRPr lang="en-US" sz="1600" dirty="0"/>
          </a:p>
        </p:txBody>
      </p:sp>
      <p:grpSp>
        <p:nvGrpSpPr>
          <p:cNvPr id="7" name="Group 6"/>
          <p:cNvGrpSpPr/>
          <p:nvPr/>
        </p:nvGrpSpPr>
        <p:grpSpPr>
          <a:xfrm>
            <a:off x="5029200" y="3009900"/>
            <a:ext cx="762000" cy="643354"/>
            <a:chOff x="5029200" y="3009900"/>
            <a:chExt cx="762000" cy="643354"/>
          </a:xfrm>
        </p:grpSpPr>
        <p:sp>
          <p:nvSpPr>
            <p:cNvPr id="53" name="Diamond 52"/>
            <p:cNvSpPr/>
            <p:nvPr/>
          </p:nvSpPr>
          <p:spPr>
            <a:xfrm flipH="1">
              <a:off x="5219700" y="30099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5029200" y="3314700"/>
              <a:ext cx="762000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4.0.0</a:t>
              </a:r>
              <a:endParaRPr lang="en-US" sz="1600" dirty="0"/>
            </a:p>
          </p:txBody>
        </p:sp>
      </p:grpSp>
      <p:grpSp>
        <p:nvGrpSpPr>
          <p:cNvPr id="55" name="Group 54"/>
          <p:cNvGrpSpPr/>
          <p:nvPr/>
        </p:nvGrpSpPr>
        <p:grpSpPr>
          <a:xfrm>
            <a:off x="7162800" y="3009900"/>
            <a:ext cx="762000" cy="889576"/>
            <a:chOff x="1600200" y="2247900"/>
            <a:chExt cx="762000" cy="889576"/>
          </a:xfrm>
          <a:solidFill>
            <a:schemeClr val="bg1"/>
          </a:solidFill>
        </p:grpSpPr>
        <p:sp>
          <p:nvSpPr>
            <p:cNvPr id="56" name="Diamond 55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1600200" y="2552700"/>
              <a:ext cx="7620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4.0.3</a:t>
              </a:r>
            </a:p>
            <a:p>
              <a:pPr algn="ctr"/>
              <a:endParaRPr lang="en-US" sz="16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562600" y="3009900"/>
            <a:ext cx="762000" cy="643354"/>
            <a:chOff x="5562600" y="3009900"/>
            <a:chExt cx="762000" cy="643354"/>
          </a:xfrm>
        </p:grpSpPr>
        <p:sp>
          <p:nvSpPr>
            <p:cNvPr id="59" name="Diamond 58"/>
            <p:cNvSpPr/>
            <p:nvPr/>
          </p:nvSpPr>
          <p:spPr>
            <a:xfrm flipH="1">
              <a:off x="5829300" y="30099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5562600" y="3314700"/>
              <a:ext cx="762000" cy="338554"/>
            </a:xfrm>
            <a:prstGeom prst="rect">
              <a:avLst/>
            </a:prstGeom>
            <a:solidFill>
              <a:schemeClr val="bg1">
                <a:alpha val="0"/>
              </a:schemeClr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4.0.1</a:t>
              </a:r>
              <a:endParaRPr lang="en-US" sz="1600" dirty="0"/>
            </a:p>
          </p:txBody>
        </p:sp>
      </p:grpSp>
      <p:grpSp>
        <p:nvGrpSpPr>
          <p:cNvPr id="93" name="Group 92"/>
          <p:cNvGrpSpPr/>
          <p:nvPr/>
        </p:nvGrpSpPr>
        <p:grpSpPr>
          <a:xfrm>
            <a:off x="6400800" y="3009900"/>
            <a:ext cx="762000" cy="889576"/>
            <a:chOff x="1600200" y="2247900"/>
            <a:chExt cx="762000" cy="889576"/>
          </a:xfrm>
          <a:solidFill>
            <a:schemeClr val="bg1"/>
          </a:solidFill>
        </p:grpSpPr>
        <p:sp>
          <p:nvSpPr>
            <p:cNvPr id="94" name="Diamond 93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extBox 94"/>
            <p:cNvSpPr txBox="1"/>
            <p:nvPr/>
          </p:nvSpPr>
          <p:spPr>
            <a:xfrm>
              <a:off x="1600200" y="2552700"/>
              <a:ext cx="7620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</a:t>
              </a:r>
              <a:r>
                <a:rPr lang="en-US" sz="1600" dirty="0" smtClean="0"/>
                <a:t>.0.2</a:t>
              </a:r>
            </a:p>
            <a:p>
              <a:pPr algn="ctr"/>
              <a:endParaRPr lang="en-US" sz="1600" dirty="0"/>
            </a:p>
          </p:txBody>
        </p:sp>
      </p:grpSp>
      <p:grpSp>
        <p:nvGrpSpPr>
          <p:cNvPr id="96" name="Group 95"/>
          <p:cNvGrpSpPr/>
          <p:nvPr/>
        </p:nvGrpSpPr>
        <p:grpSpPr>
          <a:xfrm>
            <a:off x="7772400" y="3009900"/>
            <a:ext cx="762000" cy="889576"/>
            <a:chOff x="1600200" y="2247900"/>
            <a:chExt cx="762000" cy="889576"/>
          </a:xfrm>
          <a:solidFill>
            <a:schemeClr val="bg1"/>
          </a:solidFill>
        </p:grpSpPr>
        <p:sp>
          <p:nvSpPr>
            <p:cNvPr id="97" name="Diamond 96"/>
            <p:cNvSpPr/>
            <p:nvPr/>
          </p:nvSpPr>
          <p:spPr>
            <a:xfrm flipH="1">
              <a:off x="1866900" y="2247900"/>
              <a:ext cx="228600" cy="304800"/>
            </a:xfrm>
            <a:prstGeom prst="diamond">
              <a:avLst/>
            </a:prstGeom>
            <a:grp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1600200" y="2552700"/>
              <a:ext cx="762000" cy="584776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4.0.4</a:t>
              </a:r>
            </a:p>
            <a:p>
              <a:pPr algn="ctr"/>
              <a:endParaRPr lang="en-US" sz="1600" dirty="0"/>
            </a:p>
          </p:txBody>
        </p:sp>
      </p:grpSp>
      <p:sp>
        <p:nvSpPr>
          <p:cNvPr id="78" name="Diamond 77"/>
          <p:cNvSpPr/>
          <p:nvPr/>
        </p:nvSpPr>
        <p:spPr>
          <a:xfrm flipH="1">
            <a:off x="44577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TextBox 78"/>
          <p:cNvSpPr txBox="1"/>
          <p:nvPr/>
        </p:nvSpPr>
        <p:spPr>
          <a:xfrm>
            <a:off x="4267200" y="3314700"/>
            <a:ext cx="533400" cy="33855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  <a:endParaRPr lang="en-US" sz="1600" dirty="0"/>
          </a:p>
        </p:txBody>
      </p:sp>
      <p:sp>
        <p:nvSpPr>
          <p:cNvPr id="42" name="Diamond 41"/>
          <p:cNvSpPr/>
          <p:nvPr/>
        </p:nvSpPr>
        <p:spPr>
          <a:xfrm flipH="1">
            <a:off x="952500" y="3009900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4421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Daring Dab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605879"/>
              </p:ext>
            </p:extLst>
          </p:nvPr>
        </p:nvGraphicFramePr>
        <p:xfrm>
          <a:off x="457200" y="1181100"/>
          <a:ext cx="853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2400"/>
                <a:gridCol w="1422400"/>
                <a:gridCol w="1422400"/>
                <a:gridCol w="1422400"/>
                <a:gridCol w="1422400"/>
                <a:gridCol w="14224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/>
          <p:nvPr/>
        </p:nvCxnSpPr>
        <p:spPr>
          <a:xfrm>
            <a:off x="647700" y="4128076"/>
            <a:ext cx="8420100" cy="2482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Daring Dab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40386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267200" y="1790700"/>
            <a:ext cx="28194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8" name="Notched Right Arrow 37"/>
          <p:cNvSpPr/>
          <p:nvPr/>
        </p:nvSpPr>
        <p:spPr>
          <a:xfrm>
            <a:off x="6781800" y="1790700"/>
            <a:ext cx="21336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191000" y="3009900"/>
            <a:ext cx="37338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4114800" y="4007703"/>
            <a:ext cx="609600" cy="889576"/>
            <a:chOff x="3124200" y="3924300"/>
            <a:chExt cx="609600" cy="889576"/>
          </a:xfrm>
        </p:grpSpPr>
        <p:sp>
          <p:nvSpPr>
            <p:cNvPr id="46" name="Diamond 45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tx2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24200" y="42291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RC1</a:t>
              </a:r>
            </a:p>
            <a:p>
              <a:pPr algn="ctr"/>
              <a:r>
                <a:rPr lang="en-US" sz="1600" dirty="0" smtClean="0"/>
                <a:t>5.31</a:t>
              </a:r>
              <a:endParaRPr lang="en-US" sz="1600" dirty="0"/>
            </a:p>
          </p:txBody>
        </p:sp>
      </p:grpSp>
      <p:sp>
        <p:nvSpPr>
          <p:cNvPr id="69" name="Diamond 68"/>
          <p:cNvSpPr/>
          <p:nvPr/>
        </p:nvSpPr>
        <p:spPr>
          <a:xfrm flipH="1">
            <a:off x="6172200" y="4007703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943600" y="4305300"/>
            <a:ext cx="6477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</a:p>
          <a:p>
            <a:pPr algn="ctr"/>
            <a:r>
              <a:rPr lang="en-US" sz="1600" dirty="0" smtClean="0"/>
              <a:t>7.05</a:t>
            </a:r>
            <a:endParaRPr lang="en-US" sz="16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162800" y="4007703"/>
            <a:ext cx="838200" cy="1135797"/>
            <a:chOff x="2971800" y="3924300"/>
            <a:chExt cx="838200" cy="1135797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71800" y="4229100"/>
              <a:ext cx="8382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7.28</a:t>
              </a:r>
              <a:endParaRPr lang="en-US" sz="1600" dirty="0"/>
            </a:p>
          </p:txBody>
        </p:sp>
      </p:grpSp>
      <p:sp>
        <p:nvSpPr>
          <p:cNvPr id="72" name="Diamond 71"/>
          <p:cNvSpPr/>
          <p:nvPr/>
        </p:nvSpPr>
        <p:spPr>
          <a:xfrm flipH="1">
            <a:off x="6781800" y="4007703"/>
            <a:ext cx="228600" cy="304800"/>
          </a:xfrm>
          <a:prstGeom prst="diamond">
            <a:avLst/>
          </a:prstGeom>
          <a:solidFill>
            <a:schemeClr val="accent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TextBox 72"/>
          <p:cNvSpPr txBox="1"/>
          <p:nvPr/>
        </p:nvSpPr>
        <p:spPr>
          <a:xfrm>
            <a:off x="6629400" y="4312503"/>
            <a:ext cx="6096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RC3</a:t>
            </a:r>
          </a:p>
          <a:p>
            <a:pPr algn="ctr"/>
            <a:r>
              <a:rPr lang="en-US" sz="1600" dirty="0" smtClean="0"/>
              <a:t>7.21</a:t>
            </a:r>
            <a:endParaRPr lang="en-US" sz="1600" dirty="0"/>
          </a:p>
        </p:txBody>
      </p:sp>
      <p:grpSp>
        <p:nvGrpSpPr>
          <p:cNvPr id="77" name="Group 76"/>
          <p:cNvGrpSpPr/>
          <p:nvPr/>
        </p:nvGrpSpPr>
        <p:grpSpPr>
          <a:xfrm>
            <a:off x="8382000" y="4000500"/>
            <a:ext cx="609600" cy="643354"/>
            <a:chOff x="3124200" y="3924300"/>
            <a:chExt cx="609600" cy="643354"/>
          </a:xfrm>
        </p:grpSpPr>
        <p:sp>
          <p:nvSpPr>
            <p:cNvPr id="78" name="Diamond 77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4</a:t>
              </a:r>
              <a:r>
                <a:rPr lang="en-US" sz="1600" dirty="0" smtClean="0"/>
                <a:t>.0.1</a:t>
              </a:r>
              <a:endParaRPr lang="en-US" sz="1600" dirty="0"/>
            </a:p>
          </p:txBody>
        </p:sp>
      </p:grpSp>
    </p:spTree>
    <p:extLst>
      <p:ext uri="{BB962C8B-B14F-4D97-AF65-F5344CB8AC3E}">
        <p14:creationId xmlns:p14="http://schemas.microsoft.com/office/powerpoint/2010/main" val="23217228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 Eel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8688885"/>
              </p:ext>
            </p:extLst>
          </p:nvPr>
        </p:nvGraphicFramePr>
        <p:xfrm>
          <a:off x="457200" y="1181100"/>
          <a:ext cx="85344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19200"/>
                <a:gridCol w="1219200"/>
                <a:gridCol w="1219200"/>
                <a:gridCol w="1219200"/>
                <a:gridCol w="1219200"/>
                <a:gridCol w="1219200"/>
                <a:gridCol w="1219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Oct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Nov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32" idx="3"/>
          </p:cNvCxnSpPr>
          <p:nvPr/>
        </p:nvCxnSpPr>
        <p:spPr>
          <a:xfrm>
            <a:off x="762000" y="4101524"/>
            <a:ext cx="8305800" cy="51376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Electric Eel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39624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191000" y="1790700"/>
            <a:ext cx="33528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8" name="Notched Right Arrow 37"/>
          <p:cNvSpPr/>
          <p:nvPr/>
        </p:nvSpPr>
        <p:spPr>
          <a:xfrm>
            <a:off x="7239000" y="1790700"/>
            <a:ext cx="16764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3810000" y="3009900"/>
            <a:ext cx="40386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3810000" y="4000500"/>
            <a:ext cx="609600" cy="889576"/>
            <a:chOff x="3124200" y="3924300"/>
            <a:chExt cx="609600" cy="889576"/>
          </a:xfrm>
        </p:grpSpPr>
        <p:sp>
          <p:nvSpPr>
            <p:cNvPr id="46" name="Diamond 45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3124200" y="42291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RC1</a:t>
              </a:r>
            </a:p>
            <a:p>
              <a:pPr algn="ctr"/>
              <a:r>
                <a:rPr lang="en-US" sz="1600" dirty="0" smtClean="0"/>
                <a:t>9.30</a:t>
              </a:r>
              <a:endParaRPr lang="en-US" sz="1600" dirty="0"/>
            </a:p>
          </p:txBody>
        </p:sp>
      </p:grpSp>
      <p:grpSp>
        <p:nvGrpSpPr>
          <p:cNvPr id="68" name="Group 67"/>
          <p:cNvGrpSpPr/>
          <p:nvPr/>
        </p:nvGrpSpPr>
        <p:grpSpPr>
          <a:xfrm>
            <a:off x="5029200" y="4007703"/>
            <a:ext cx="647700" cy="889576"/>
            <a:chOff x="3124200" y="3924300"/>
            <a:chExt cx="647700" cy="889576"/>
          </a:xfrm>
        </p:grpSpPr>
        <p:sp>
          <p:nvSpPr>
            <p:cNvPr id="69" name="Diamond 68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TextBox 69"/>
            <p:cNvSpPr txBox="1"/>
            <p:nvPr/>
          </p:nvSpPr>
          <p:spPr>
            <a:xfrm>
              <a:off x="3124200" y="4229100"/>
              <a:ext cx="6477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RC2</a:t>
              </a:r>
            </a:p>
            <a:p>
              <a:pPr algn="ctr"/>
              <a:r>
                <a:rPr lang="en-US" sz="1600" dirty="0" smtClean="0"/>
                <a:t>10.30</a:t>
              </a:r>
              <a:endParaRPr lang="en-US" sz="1600" dirty="0"/>
            </a:p>
          </p:txBody>
        </p:sp>
      </p:grpSp>
      <p:grpSp>
        <p:nvGrpSpPr>
          <p:cNvPr id="74" name="Group 73"/>
          <p:cNvGrpSpPr/>
          <p:nvPr/>
        </p:nvGrpSpPr>
        <p:grpSpPr>
          <a:xfrm>
            <a:off x="6781800" y="4007703"/>
            <a:ext cx="838200" cy="1135797"/>
            <a:chOff x="2971800" y="3924300"/>
            <a:chExt cx="838200" cy="1135797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71800" y="4229100"/>
              <a:ext cx="8382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12.15</a:t>
              </a:r>
              <a:endParaRPr lang="en-US" sz="16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172200" y="4000500"/>
            <a:ext cx="685800" cy="882373"/>
            <a:chOff x="3086100" y="3924300"/>
            <a:chExt cx="685800" cy="882373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086100" y="4221897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</a:p>
            <a:p>
              <a:pPr algn="ctr"/>
              <a:r>
                <a:rPr lang="en-US" sz="1600" dirty="0" smtClean="0"/>
                <a:t>11.30</a:t>
              </a:r>
              <a:endParaRPr lang="en-US" sz="1600" dirty="0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8534400" y="4000500"/>
            <a:ext cx="609600" cy="643354"/>
            <a:chOff x="3124200" y="3924300"/>
            <a:chExt cx="609600" cy="643354"/>
          </a:xfrm>
        </p:grpSpPr>
        <p:sp>
          <p:nvSpPr>
            <p:cNvPr id="26" name="Diamond 25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5</a:t>
              </a:r>
              <a:r>
                <a:rPr lang="en-US" sz="1600" dirty="0" smtClean="0"/>
                <a:t>.0.1</a:t>
              </a:r>
              <a:endParaRPr lang="en-US" sz="1600" dirty="0"/>
            </a:p>
          </p:txBody>
        </p:sp>
      </p:grpSp>
      <p:grpSp>
        <p:nvGrpSpPr>
          <p:cNvPr id="28" name="Group 27"/>
          <p:cNvGrpSpPr/>
          <p:nvPr/>
        </p:nvGrpSpPr>
        <p:grpSpPr>
          <a:xfrm>
            <a:off x="7620000" y="4000500"/>
            <a:ext cx="685800" cy="882373"/>
            <a:chOff x="3086100" y="3924300"/>
            <a:chExt cx="685800" cy="882373"/>
          </a:xfrm>
        </p:grpSpPr>
        <p:sp>
          <p:nvSpPr>
            <p:cNvPr id="29" name="Diamond 28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3086100" y="4221897"/>
              <a:ext cx="6858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CES 2018</a:t>
              </a:r>
              <a:endParaRPr lang="en-US" sz="1600" dirty="0"/>
            </a:p>
          </p:txBody>
        </p:sp>
      </p:grpSp>
      <p:sp>
        <p:nvSpPr>
          <p:cNvPr id="32" name="Diamond 31"/>
          <p:cNvSpPr/>
          <p:nvPr/>
        </p:nvSpPr>
        <p:spPr>
          <a:xfrm flipH="1">
            <a:off x="762000" y="3949124"/>
            <a:ext cx="228600" cy="304800"/>
          </a:xfrm>
          <a:prstGeom prst="diamond">
            <a:avLst/>
          </a:prstGeom>
          <a:solidFill>
            <a:schemeClr val="tx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228600" y="4312503"/>
            <a:ext cx="137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</a:p>
          <a:p>
            <a:pPr algn="ctr"/>
            <a:r>
              <a:rPr lang="en-US" sz="1600" dirty="0" smtClean="0"/>
              <a:t>7.10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03320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Funky Flounder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8507436"/>
              </p:ext>
            </p:extLst>
          </p:nvPr>
        </p:nvGraphicFramePr>
        <p:xfrm>
          <a:off x="457200" y="1181100"/>
          <a:ext cx="82296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  <a:gridCol w="1371600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Jan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Apr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Jul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Aug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40" name="Straight Arrow Connector 39"/>
          <p:cNvCxnSpPr>
            <a:stCxn id="25" idx="3"/>
          </p:cNvCxnSpPr>
          <p:nvPr/>
        </p:nvCxnSpPr>
        <p:spPr>
          <a:xfrm>
            <a:off x="838200" y="4152900"/>
            <a:ext cx="8229600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1" name="TextBox 40"/>
          <p:cNvSpPr txBox="1"/>
          <p:nvPr/>
        </p:nvSpPr>
        <p:spPr>
          <a:xfrm>
            <a:off x="381000" y="1633835"/>
            <a:ext cx="342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008000"/>
                </a:solidFill>
              </a:rPr>
              <a:t>Funky Flounder</a:t>
            </a:r>
            <a:endParaRPr lang="en-US" sz="2400" dirty="0">
              <a:solidFill>
                <a:srgbClr val="008000"/>
              </a:solidFill>
            </a:endParaRPr>
          </a:p>
        </p:txBody>
      </p:sp>
      <p:sp>
        <p:nvSpPr>
          <p:cNvPr id="5" name="Right Arrow 4"/>
          <p:cNvSpPr/>
          <p:nvPr/>
        </p:nvSpPr>
        <p:spPr>
          <a:xfrm>
            <a:off x="533400" y="1943100"/>
            <a:ext cx="4038600" cy="914400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New Features Developed</a:t>
            </a:r>
            <a:endParaRPr lang="en-US" dirty="0"/>
          </a:p>
        </p:txBody>
      </p:sp>
      <p:sp>
        <p:nvSpPr>
          <p:cNvPr id="3" name="Notched Right Arrow 2"/>
          <p:cNvSpPr/>
          <p:nvPr/>
        </p:nvSpPr>
        <p:spPr>
          <a:xfrm>
            <a:off x="4267200" y="1790700"/>
            <a:ext cx="2819400" cy="1219200"/>
          </a:xfrm>
          <a:prstGeom prst="notchedRigh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Stabilize</a:t>
            </a:r>
            <a:endParaRPr lang="en-US" sz="1600" dirty="0"/>
          </a:p>
        </p:txBody>
      </p:sp>
      <p:sp>
        <p:nvSpPr>
          <p:cNvPr id="38" name="Notched Right Arrow 37"/>
          <p:cNvSpPr/>
          <p:nvPr/>
        </p:nvSpPr>
        <p:spPr>
          <a:xfrm>
            <a:off x="6781800" y="1790700"/>
            <a:ext cx="2133600" cy="1219200"/>
          </a:xfrm>
          <a:prstGeom prst="notchedRight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660066"/>
                </a:solidFill>
              </a:rPr>
              <a:t>Patch Updates</a:t>
            </a:r>
            <a:endParaRPr lang="en-US" dirty="0">
              <a:solidFill>
                <a:srgbClr val="660066"/>
              </a:solidFill>
            </a:endParaRPr>
          </a:p>
        </p:txBody>
      </p:sp>
      <p:sp>
        <p:nvSpPr>
          <p:cNvPr id="39" name="Right Arrow 38"/>
          <p:cNvSpPr/>
          <p:nvPr/>
        </p:nvSpPr>
        <p:spPr>
          <a:xfrm>
            <a:off x="4191000" y="3009900"/>
            <a:ext cx="3733800" cy="914400"/>
          </a:xfrm>
          <a:prstGeom prst="rightArrow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App Development</a:t>
            </a:r>
            <a:endParaRPr lang="en-US" dirty="0"/>
          </a:p>
        </p:txBody>
      </p:sp>
      <p:sp>
        <p:nvSpPr>
          <p:cNvPr id="46" name="Diamond 45"/>
          <p:cNvSpPr/>
          <p:nvPr/>
        </p:nvSpPr>
        <p:spPr>
          <a:xfrm flipH="1">
            <a:off x="4419600" y="40005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4267200" y="4305300"/>
            <a:ext cx="6096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RC1</a:t>
            </a:r>
          </a:p>
          <a:p>
            <a:pPr algn="ctr"/>
            <a:r>
              <a:rPr lang="en-US" sz="1600" dirty="0" smtClean="0"/>
              <a:t>6.01</a:t>
            </a:r>
            <a:endParaRPr lang="en-US" sz="1600" dirty="0"/>
          </a:p>
        </p:txBody>
      </p:sp>
      <p:sp>
        <p:nvSpPr>
          <p:cNvPr id="69" name="Diamond 68"/>
          <p:cNvSpPr/>
          <p:nvPr/>
        </p:nvSpPr>
        <p:spPr>
          <a:xfrm flipH="1">
            <a:off x="5410200" y="4007703"/>
            <a:ext cx="228600" cy="304800"/>
          </a:xfrm>
          <a:prstGeom prst="diamond">
            <a:avLst/>
          </a:prstGeom>
          <a:solidFill>
            <a:srgbClr val="FFFF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TextBox 69"/>
          <p:cNvSpPr txBox="1"/>
          <p:nvPr/>
        </p:nvSpPr>
        <p:spPr>
          <a:xfrm>
            <a:off x="5181600" y="4305300"/>
            <a:ext cx="647700" cy="58477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RC2</a:t>
            </a:r>
          </a:p>
          <a:p>
            <a:pPr algn="ctr"/>
            <a:r>
              <a:rPr lang="en-US" sz="1600" dirty="0" smtClean="0"/>
              <a:t>6.22</a:t>
            </a:r>
            <a:endParaRPr lang="en-US" sz="16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6629400" y="4007703"/>
            <a:ext cx="838200" cy="1135797"/>
            <a:chOff x="2971800" y="3924300"/>
            <a:chExt cx="838200" cy="1135797"/>
          </a:xfrm>
        </p:grpSpPr>
        <p:sp>
          <p:nvSpPr>
            <p:cNvPr id="75" name="Diamond 74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TextBox 75"/>
            <p:cNvSpPr txBox="1"/>
            <p:nvPr/>
          </p:nvSpPr>
          <p:spPr>
            <a:xfrm>
              <a:off x="2971800" y="4229100"/>
              <a:ext cx="838200" cy="83099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Final Release 7.20</a:t>
              </a:r>
              <a:endParaRPr lang="en-US" sz="1600" dirty="0"/>
            </a:p>
          </p:txBody>
        </p:sp>
      </p:grpSp>
      <p:grpSp>
        <p:nvGrpSpPr>
          <p:cNvPr id="71" name="Group 70"/>
          <p:cNvGrpSpPr/>
          <p:nvPr/>
        </p:nvGrpSpPr>
        <p:grpSpPr>
          <a:xfrm>
            <a:off x="6096000" y="4007703"/>
            <a:ext cx="609600" cy="889576"/>
            <a:chOff x="3124200" y="3924300"/>
            <a:chExt cx="609600" cy="889576"/>
          </a:xfrm>
        </p:grpSpPr>
        <p:sp>
          <p:nvSpPr>
            <p:cNvPr id="72" name="Diamond 71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TextBox 72"/>
            <p:cNvSpPr txBox="1"/>
            <p:nvPr/>
          </p:nvSpPr>
          <p:spPr>
            <a:xfrm>
              <a:off x="3124200" y="4229100"/>
              <a:ext cx="609600" cy="584776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/>
                <a:t>RC3</a:t>
              </a:r>
            </a:p>
            <a:p>
              <a:pPr algn="ctr"/>
              <a:r>
                <a:rPr lang="en-US" sz="1600" dirty="0" smtClean="0"/>
                <a:t>7.06</a:t>
              </a:r>
              <a:endParaRPr lang="en-US" sz="1600" dirty="0"/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8382000" y="4000500"/>
            <a:ext cx="609600" cy="643354"/>
            <a:chOff x="3124200" y="3924300"/>
            <a:chExt cx="609600" cy="643354"/>
          </a:xfrm>
        </p:grpSpPr>
        <p:sp>
          <p:nvSpPr>
            <p:cNvPr id="78" name="Diamond 77"/>
            <p:cNvSpPr/>
            <p:nvPr/>
          </p:nvSpPr>
          <p:spPr>
            <a:xfrm flipH="1">
              <a:off x="3276600" y="3924300"/>
              <a:ext cx="228600" cy="304800"/>
            </a:xfrm>
            <a:prstGeom prst="diamond">
              <a:avLst/>
            </a:prstGeom>
            <a:solidFill>
              <a:schemeClr val="bg1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3124200" y="4229100"/>
              <a:ext cx="609600" cy="33855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/>
                <a:t>6</a:t>
              </a:r>
              <a:r>
                <a:rPr lang="en-US" sz="1600" dirty="0" smtClean="0"/>
                <a:t>.0.1</a:t>
              </a:r>
              <a:endParaRPr lang="en-US" sz="1600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228600" y="4312503"/>
            <a:ext cx="1371600" cy="83099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Start of Development</a:t>
            </a:r>
          </a:p>
          <a:p>
            <a:pPr algn="ctr"/>
            <a:r>
              <a:rPr lang="en-US" sz="1600" dirty="0" smtClean="0"/>
              <a:t>1.15</a:t>
            </a:r>
            <a:endParaRPr lang="en-US" sz="1600" dirty="0"/>
          </a:p>
        </p:txBody>
      </p:sp>
      <p:sp>
        <p:nvSpPr>
          <p:cNvPr id="25" name="Diamond 24"/>
          <p:cNvSpPr/>
          <p:nvPr/>
        </p:nvSpPr>
        <p:spPr>
          <a:xfrm flipH="1">
            <a:off x="838200" y="4000500"/>
            <a:ext cx="228600" cy="304800"/>
          </a:xfrm>
          <a:prstGeom prst="diamond">
            <a:avLst/>
          </a:prstGeom>
          <a:solidFill>
            <a:schemeClr val="bg1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1309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AGL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AGL Slide Template.potx</Template>
  <TotalTime>38069</TotalTime>
  <Words>271</Words>
  <Application>Microsoft Macintosh PowerPoint</Application>
  <PresentationFormat>On-screen Show (16:10)</PresentationFormat>
  <Paragraphs>152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AGL Slide Template</vt:lpstr>
      <vt:lpstr>Example Release Schedule</vt:lpstr>
      <vt:lpstr>Release Candidates</vt:lpstr>
      <vt:lpstr>2017 AGL Schedule</vt:lpstr>
      <vt:lpstr>Daring Dab</vt:lpstr>
      <vt:lpstr>Electric Eel</vt:lpstr>
      <vt:lpstr>Funky Flounder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dcauchy</dc:creator>
  <cp:lastModifiedBy>Walt Miner</cp:lastModifiedBy>
  <cp:revision>298</cp:revision>
  <cp:lastPrinted>2017-02-23T22:11:27Z</cp:lastPrinted>
  <dcterms:created xsi:type="dcterms:W3CDTF">2015-08-18T17:30:16Z</dcterms:created>
  <dcterms:modified xsi:type="dcterms:W3CDTF">2017-07-25T20:25:51Z</dcterms:modified>
</cp:coreProperties>
</file>