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6" r:id="rId2"/>
    <p:sldId id="288" r:id="rId3"/>
    <p:sldId id="302" r:id="rId4"/>
    <p:sldId id="298" r:id="rId5"/>
    <p:sldId id="299" r:id="rId6"/>
    <p:sldId id="300" r:id="rId7"/>
    <p:sldId id="301" r:id="rId8"/>
    <p:sldId id="30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1" autoAdjust="0"/>
    <p:restoredTop sz="95608" autoAdjust="0"/>
  </p:normalViewPr>
  <p:slideViewPr>
    <p:cSldViewPr>
      <p:cViewPr varScale="1">
        <p:scale>
          <a:sx n="157" d="100"/>
          <a:sy n="157" d="100"/>
        </p:scale>
        <p:origin x="1656" y="160"/>
      </p:cViewPr>
      <p:guideLst>
        <p:guide orient="horz" pos="20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362CD-DB1D-4BE0-A003-E6525E42C8DA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EE09-00D6-4DBE-9839-22E42F041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60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EG</a:t>
            </a:r>
            <a:r>
              <a:rPr kumimoji="1" lang="ja-JP" altLang="en-US" dirty="0"/>
              <a:t>では</a:t>
            </a:r>
            <a:r>
              <a:rPr kumimoji="1" lang="en-US" altLang="ja-JP" dirty="0"/>
              <a:t>Cluster</a:t>
            </a:r>
            <a:r>
              <a:rPr kumimoji="1" lang="ja-JP" altLang="en-US" dirty="0"/>
              <a:t>のアプリだけを扱うのではなく</a:t>
            </a:r>
            <a:r>
              <a:rPr kumimoji="1" lang="en-US" altLang="ja-JP" dirty="0"/>
              <a:t>AGL</a:t>
            </a:r>
            <a:r>
              <a:rPr kumimoji="1" lang="ja-JP" altLang="en-US" dirty="0"/>
              <a:t>の</a:t>
            </a:r>
            <a:r>
              <a:rPr kumimoji="1" lang="en-US" altLang="ja-JP" dirty="0"/>
              <a:t>Lo</a:t>
            </a:r>
            <a:r>
              <a:rPr kumimoji="1" lang="ja-JP" altLang="en-US" dirty="0"/>
              <a:t>仕様システムとする。</a:t>
            </a:r>
            <a:endParaRPr kumimoji="1" lang="en-US" altLang="ja-JP" dirty="0"/>
          </a:p>
          <a:p>
            <a:r>
              <a:rPr kumimoji="1" lang="ja-JP" altLang="en-US" dirty="0"/>
              <a:t>そのシステム全般を</a:t>
            </a:r>
            <a:r>
              <a:rPr kumimoji="1" lang="en-US" altLang="ja-JP" dirty="0"/>
              <a:t>EG</a:t>
            </a:r>
            <a:r>
              <a:rPr kumimoji="1" lang="ja-JP" altLang="en-US" dirty="0"/>
              <a:t>で作り上げる目的とする。ただし、</a:t>
            </a:r>
            <a:r>
              <a:rPr kumimoji="1" lang="en-US" altLang="ja-JP" dirty="0"/>
              <a:t>Cluster</a:t>
            </a:r>
            <a:r>
              <a:rPr kumimoji="1" lang="ja-JP" altLang="en-US" dirty="0"/>
              <a:t>に関わるアプリ、サービスは</a:t>
            </a:r>
            <a:endParaRPr kumimoji="1" lang="en-US" altLang="ja-JP" dirty="0"/>
          </a:p>
          <a:p>
            <a:r>
              <a:rPr kumimoji="1" lang="en-US" altLang="ja-JP" dirty="0"/>
              <a:t>Hi</a:t>
            </a:r>
            <a:r>
              <a:rPr kumimoji="1" lang="ja-JP" altLang="en-US" dirty="0"/>
              <a:t>仕様とも共通となるため共有化できる構造と</a:t>
            </a:r>
            <a:r>
              <a:rPr kumimoji="1" lang="ja-JP" altLang="en-US"/>
              <a:t>したい。</a:t>
            </a:r>
            <a:endParaRPr kumimoji="1" lang="en-US" altLang="ja-JP" dirty="0"/>
          </a:p>
          <a:p>
            <a:r>
              <a:rPr kumimoji="1" lang="ja-JP" altLang="en-US"/>
              <a:t>デモはどうするか？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EE09-00D6-4DBE-9839-22E42F04119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9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積み上げ：</a:t>
            </a:r>
            <a:r>
              <a:rPr kumimoji="1" lang="en-US" altLang="ja-JP" dirty="0"/>
              <a:t>stack up</a:t>
            </a:r>
          </a:p>
          <a:p>
            <a:r>
              <a:rPr kumimoji="1" lang="ja-JP" altLang="en-US"/>
              <a:t>剥ぎ取り：</a:t>
            </a:r>
            <a:r>
              <a:rPr kumimoji="1" lang="en-US" altLang="ja-JP" dirty="0"/>
              <a:t>stripping off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EEE09-00D6-4DBE-9839-22E42F04119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88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EG</a:t>
            </a:r>
            <a:r>
              <a:rPr kumimoji="1" lang="ja-JP" altLang="en-US" dirty="0"/>
              <a:t>では</a:t>
            </a:r>
            <a:r>
              <a:rPr kumimoji="1" lang="en-US" altLang="ja-JP" dirty="0"/>
              <a:t>Cluster</a:t>
            </a:r>
            <a:r>
              <a:rPr kumimoji="1" lang="ja-JP" altLang="en-US" dirty="0"/>
              <a:t>のアプリだけを扱うのではなく</a:t>
            </a:r>
            <a:r>
              <a:rPr kumimoji="1" lang="en-US" altLang="ja-JP" dirty="0"/>
              <a:t>AGL</a:t>
            </a:r>
            <a:r>
              <a:rPr kumimoji="1" lang="ja-JP" altLang="en-US" dirty="0"/>
              <a:t>の</a:t>
            </a:r>
            <a:r>
              <a:rPr kumimoji="1" lang="en-US" altLang="ja-JP" dirty="0"/>
              <a:t>Lo</a:t>
            </a:r>
            <a:r>
              <a:rPr kumimoji="1" lang="ja-JP" altLang="en-US" dirty="0"/>
              <a:t>仕様システムとする。</a:t>
            </a:r>
            <a:endParaRPr kumimoji="1" lang="en-US" altLang="ja-JP" dirty="0"/>
          </a:p>
          <a:p>
            <a:r>
              <a:rPr kumimoji="1" lang="ja-JP" altLang="en-US" dirty="0"/>
              <a:t>そのシステム全般を</a:t>
            </a:r>
            <a:r>
              <a:rPr kumimoji="1" lang="en-US" altLang="ja-JP" dirty="0"/>
              <a:t>EG</a:t>
            </a:r>
            <a:r>
              <a:rPr kumimoji="1" lang="ja-JP" altLang="en-US" dirty="0"/>
              <a:t>で作り上げる目的とする。ただし、</a:t>
            </a:r>
            <a:r>
              <a:rPr kumimoji="1" lang="en-US" altLang="ja-JP" dirty="0"/>
              <a:t>Cluster</a:t>
            </a:r>
            <a:r>
              <a:rPr kumimoji="1" lang="ja-JP" altLang="en-US" dirty="0"/>
              <a:t>に関わるアプリ、サービスは</a:t>
            </a:r>
            <a:endParaRPr kumimoji="1" lang="en-US" altLang="ja-JP" dirty="0"/>
          </a:p>
          <a:p>
            <a:r>
              <a:rPr kumimoji="1" lang="en-US" altLang="ja-JP" dirty="0"/>
              <a:t>Hi</a:t>
            </a:r>
            <a:r>
              <a:rPr kumimoji="1" lang="ja-JP" altLang="en-US" dirty="0"/>
              <a:t>仕様とも共通となるため共有化できる構造と</a:t>
            </a:r>
            <a:r>
              <a:rPr kumimoji="1" lang="ja-JP" altLang="en-US"/>
              <a:t>したい。</a:t>
            </a:r>
            <a:endParaRPr kumimoji="1" lang="en-US" altLang="ja-JP" dirty="0"/>
          </a:p>
          <a:p>
            <a:r>
              <a:rPr kumimoji="1" lang="ja-JP" altLang="en-US"/>
              <a:t>デモはどうするか？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EE09-00D6-4DBE-9839-22E42F04119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69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057401"/>
            <a:ext cx="5029200" cy="1470025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977640"/>
            <a:ext cx="5029200" cy="1478280"/>
          </a:xfrm>
        </p:spPr>
        <p:txBody>
          <a:bodyPr>
            <a:normAutofit/>
          </a:bodyPr>
          <a:lstStyle>
            <a:lvl1pPr marL="0" indent="0" algn="l">
              <a:buNone/>
              <a:defRPr sz="1800"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6" y="1508761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59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62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6692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6692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1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520441"/>
            <a:ext cx="9144000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51561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76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09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32685"/>
            <a:ext cx="7772400" cy="10877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0" y="3520440"/>
            <a:ext cx="82296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70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4564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4564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70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6830"/>
            <a:ext cx="4040188" cy="6693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6592"/>
            <a:ext cx="4040188" cy="4134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06830"/>
            <a:ext cx="4041775" cy="6693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946592"/>
            <a:ext cx="4041775" cy="4134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5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1061084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55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8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800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6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776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4891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71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5098"/>
            <a:ext cx="1371600" cy="297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0" lang="en-US" dirty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B7CDB0F7-45CE-48F6-9AC0-8D5007DD8B6E}" type="slidenum">
              <a:rPr kumimoji="0"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LF_logo_color_cmyk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6" y="6172199"/>
            <a:ext cx="1533140" cy="685799"/>
          </a:xfrm>
          <a:prstGeom prst="rect">
            <a:avLst/>
          </a:prstGeom>
        </p:spPr>
      </p:pic>
      <p:pic>
        <p:nvPicPr>
          <p:cNvPr id="11" name="Picture 2" descr="G:\My Documents\Documents\Google Drive\AGL\AGL Slides\AGL Logo PNG Hi Res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120649"/>
            <a:ext cx="10922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96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Cluster</a:t>
            </a:r>
            <a:r>
              <a:rPr kumimoji="1" lang="ja-JP" altLang="en-US" dirty="0"/>
              <a:t> </a:t>
            </a:r>
            <a:r>
              <a:rPr kumimoji="1" lang="en-US" altLang="ja-JP" dirty="0"/>
              <a:t>EG</a:t>
            </a:r>
            <a:br>
              <a:rPr kumimoji="1" lang="en-US" altLang="ja-JP" dirty="0"/>
            </a:br>
            <a:r>
              <a:rPr kumimoji="1" lang="en-US" altLang="ja-JP" dirty="0"/>
              <a:t>Face To Face meeting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8/05/2019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046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263B7CB-693B-0F4F-931D-3FD1D11EADCD}"/>
              </a:ext>
            </a:extLst>
          </p:cNvPr>
          <p:cNvSpPr/>
          <p:nvPr/>
        </p:nvSpPr>
        <p:spPr>
          <a:xfrm>
            <a:off x="0" y="1124744"/>
            <a:ext cx="9144000" cy="417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400"/>
              </a:lnSpc>
            </a:pPr>
            <a:r>
              <a:rPr lang="en-US" altLang="ja-JP" sz="2000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OEM</a:t>
            </a: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Toyota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Honda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Suzuki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</a:pP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2000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Tiere1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Denso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Panasonic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Continental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Aisin AW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Ø"/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Denso Ten</a:t>
            </a:r>
          </a:p>
          <a:p>
            <a:pPr>
              <a:lnSpc>
                <a:spcPts val="2400"/>
              </a:lnSpc>
            </a:pP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342900" indent="-342900" algn="l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342900" indent="-342900" algn="l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0350402A-CD83-8D42-BAB2-6D1DE26AC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lang="en-US" altLang="ja-JP" sz="3200" dirty="0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EG Member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68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3200" dirty="0">
                <a:latin typeface="Arial" panose="020B0604020202020204" pitchFamily="34" charset="0"/>
                <a:ea typeface="メイリオ" panose="020B0604030504040204" pitchFamily="50" charset="-128"/>
              </a:rPr>
              <a:t>IC EG discussion points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4582" y="1124744"/>
            <a:ext cx="9011913" cy="50405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What is Cluster</a:t>
            </a:r>
            <a:r>
              <a:rPr lang="ja-JP" altLang="en-US" sz="20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EG target?</a:t>
            </a: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</a:t>
            </a:r>
            <a:r>
              <a:rPr lang="ja-JP" altLang="en-US" sz="20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 →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Lo spec AGL system that is based on Cluster. Not only Cluster App.</a:t>
            </a: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r>
              <a:rPr lang="ja-JP" altLang="en-US" sz="20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　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 We propose It called ”Low spec AGL or Cluster profile”.</a:t>
            </a: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        Current AGL system is Hi spec AGL.</a:t>
            </a: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endParaRPr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342900" lvl="0" indent="-342900" algn="l">
              <a:lnSpc>
                <a:spcPts val="24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We would like to define Cluster(HUD) Application. It can be used common for Lo and Hi spec system.</a:t>
            </a:r>
            <a:endParaRPr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+mn-cs"/>
              <a:sym typeface="Wingdings" panose="05000000000000000000" pitchFamily="2" charset="2"/>
            </a:endParaRP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endParaRPr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+mn-cs"/>
              <a:sym typeface="Wingdings" panose="05000000000000000000" pitchFamily="2" charset="2"/>
            </a:endParaRPr>
          </a:p>
          <a:p>
            <a:pPr marL="342900" lvl="0" indent="-342900" algn="l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  <a:sym typeface="Wingdings" panose="05000000000000000000" pitchFamily="2" charset="2"/>
              </a:rPr>
              <a:t>How many grade is necessary for Cluster</a:t>
            </a:r>
            <a:r>
              <a:rPr lang="ja-JP" altLang="en-US" sz="20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+mn-cs"/>
                <a:sym typeface="Wingdings" panose="05000000000000000000" pitchFamily="2" charset="2"/>
              </a:rPr>
              <a:t>Profile(=Lo spec AGL)?</a:t>
            </a: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sym typeface="Wingdings" panose="05000000000000000000" pitchFamily="2" charset="2"/>
              </a:rPr>
              <a:t>     </a:t>
            </a:r>
            <a:r>
              <a:rPr lang="ja-JP" altLang="en-US" sz="20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sym typeface="Wingdings" panose="05000000000000000000" pitchFamily="2" charset="2"/>
              </a:rPr>
              <a:t>→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sym typeface="Wingdings" panose="05000000000000000000" pitchFamily="2" charset="2"/>
              </a:rPr>
              <a:t>One grade or two grade or more? If define two grade, how discriminate</a:t>
            </a:r>
            <a:r>
              <a:rPr lang="ja-JP" altLang="en-US" sz="20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sym typeface="Wingdings" panose="05000000000000000000" pitchFamily="2" charset="2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sym typeface="Wingdings" panose="05000000000000000000" pitchFamily="2" charset="2"/>
              </a:rPr>
              <a:t>  </a:t>
            </a: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sym typeface="Wingdings" panose="05000000000000000000" pitchFamily="2" charset="2"/>
              </a:rPr>
              <a:t>         Hi and Lo?</a:t>
            </a: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endParaRPr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+mn-cs"/>
              <a:sym typeface="Wingdings" panose="05000000000000000000" pitchFamily="2" charset="2"/>
            </a:endParaRPr>
          </a:p>
          <a:p>
            <a:pPr marL="342900" lvl="0" indent="-342900" algn="l">
              <a:lnSpc>
                <a:spcPts val="24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When AGL use for Cluster mass production, some issues are existing.</a:t>
            </a: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lang="ja-JP" altLang="en-US" sz="2000"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Functional safety, boot time and long time support. What is other issue?</a:t>
            </a:r>
            <a:endParaRPr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lvl="0" algn="l">
              <a:lnSpc>
                <a:spcPts val="2400"/>
              </a:lnSpc>
              <a:spcBef>
                <a:spcPts val="0"/>
              </a:spcBef>
            </a:pP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l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271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1 つの角を切り取った四角形 2">
            <a:extLst>
              <a:ext uri="{FF2B5EF4-FFF2-40B4-BE49-F238E27FC236}">
                <a16:creationId xmlns:a16="http://schemas.microsoft.com/office/drawing/2014/main" id="{E2F1CB1F-A41B-054A-AEEC-708CA5A33FFA}"/>
              </a:ext>
            </a:extLst>
          </p:cNvPr>
          <p:cNvSpPr/>
          <p:nvPr/>
        </p:nvSpPr>
        <p:spPr bwMode="auto">
          <a:xfrm flipH="1" flipV="1">
            <a:off x="418910" y="4270792"/>
            <a:ext cx="8424936" cy="648072"/>
          </a:xfrm>
          <a:custGeom>
            <a:avLst/>
            <a:gdLst>
              <a:gd name="connsiteX0" fmla="*/ 0 w 8424936"/>
              <a:gd name="connsiteY0" fmla="*/ 0 h 648072"/>
              <a:gd name="connsiteX1" fmla="*/ 8100900 w 8424936"/>
              <a:gd name="connsiteY1" fmla="*/ 0 h 648072"/>
              <a:gd name="connsiteX2" fmla="*/ 8424936 w 8424936"/>
              <a:gd name="connsiteY2" fmla="*/ 324036 h 648072"/>
              <a:gd name="connsiteX3" fmla="*/ 8424936 w 8424936"/>
              <a:gd name="connsiteY3" fmla="*/ 648072 h 648072"/>
              <a:gd name="connsiteX4" fmla="*/ 0 w 8424936"/>
              <a:gd name="connsiteY4" fmla="*/ 648072 h 648072"/>
              <a:gd name="connsiteX5" fmla="*/ 0 w 8424936"/>
              <a:gd name="connsiteY5" fmla="*/ 0 h 648072"/>
              <a:gd name="connsiteX0" fmla="*/ 0 w 8424936"/>
              <a:gd name="connsiteY0" fmla="*/ 0 h 648072"/>
              <a:gd name="connsiteX1" fmla="*/ 7282295 w 8424936"/>
              <a:gd name="connsiteY1" fmla="*/ 0 h 648072"/>
              <a:gd name="connsiteX2" fmla="*/ 8424936 w 8424936"/>
              <a:gd name="connsiteY2" fmla="*/ 324036 h 648072"/>
              <a:gd name="connsiteX3" fmla="*/ 8424936 w 8424936"/>
              <a:gd name="connsiteY3" fmla="*/ 648072 h 648072"/>
              <a:gd name="connsiteX4" fmla="*/ 0 w 8424936"/>
              <a:gd name="connsiteY4" fmla="*/ 648072 h 648072"/>
              <a:gd name="connsiteX5" fmla="*/ 0 w 8424936"/>
              <a:gd name="connsiteY5" fmla="*/ 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24936" h="648072">
                <a:moveTo>
                  <a:pt x="0" y="0"/>
                </a:moveTo>
                <a:lnTo>
                  <a:pt x="7282295" y="0"/>
                </a:lnTo>
                <a:lnTo>
                  <a:pt x="8424936" y="324036"/>
                </a:lnTo>
                <a:lnTo>
                  <a:pt x="8424936" y="648072"/>
                </a:lnTo>
                <a:lnTo>
                  <a:pt x="0" y="64807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22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直角三角形 5">
            <a:extLst>
              <a:ext uri="{FF2B5EF4-FFF2-40B4-BE49-F238E27FC236}">
                <a16:creationId xmlns:a16="http://schemas.microsoft.com/office/drawing/2014/main" id="{14A41FC9-48C1-764A-892D-AC5ED233F678}"/>
              </a:ext>
            </a:extLst>
          </p:cNvPr>
          <p:cNvSpPr/>
          <p:nvPr/>
        </p:nvSpPr>
        <p:spPr bwMode="auto">
          <a:xfrm flipH="1">
            <a:off x="1391860" y="1523205"/>
            <a:ext cx="7451985" cy="2689299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00723687-BF6D-FB4A-9697-1C8A1B80E463}"/>
              </a:ext>
            </a:extLst>
          </p:cNvPr>
          <p:cNvCxnSpPr>
            <a:cxnSpLocks/>
          </p:cNvCxnSpPr>
          <p:nvPr/>
        </p:nvCxnSpPr>
        <p:spPr>
          <a:xfrm>
            <a:off x="2627784" y="2564527"/>
            <a:ext cx="0" cy="2520657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462584-4047-7F44-871A-7B48F802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8FA65F6-DA82-944C-99F9-2E9A1F106C01}"/>
              </a:ext>
            </a:extLst>
          </p:cNvPr>
          <p:cNvSpPr/>
          <p:nvPr/>
        </p:nvSpPr>
        <p:spPr>
          <a:xfrm>
            <a:off x="418910" y="5325933"/>
            <a:ext cx="1259710" cy="4688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Lo spec</a:t>
            </a:r>
            <a:endParaRPr kumimoji="0" lang="en-US" altLang="ja-JP" sz="1200" kern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Cluster base</a:t>
            </a:r>
          </a:p>
        </p:txBody>
      </p:sp>
      <p:sp>
        <p:nvSpPr>
          <p:cNvPr id="29" name="右矢印 25">
            <a:extLst>
              <a:ext uri="{FF2B5EF4-FFF2-40B4-BE49-F238E27FC236}">
                <a16:creationId xmlns:a16="http://schemas.microsoft.com/office/drawing/2014/main" id="{6F5B57CA-5A7D-7341-A2BE-911CBF42C932}"/>
              </a:ext>
            </a:extLst>
          </p:cNvPr>
          <p:cNvSpPr/>
          <p:nvPr/>
        </p:nvSpPr>
        <p:spPr bwMode="auto">
          <a:xfrm flipV="1">
            <a:off x="395536" y="5154743"/>
            <a:ext cx="8424936" cy="216024"/>
          </a:xfrm>
          <a:prstGeom prst="rightArrow">
            <a:avLst>
              <a:gd name="adj1" fmla="val 50000"/>
              <a:gd name="adj2" fmla="val 63712"/>
            </a:avLst>
          </a:prstGeom>
          <a:gradFill rotWithShape="1">
            <a:gsLst>
              <a:gs pos="43000">
                <a:srgbClr val="FFFFFF">
                  <a:lumMod val="46000"/>
                  <a:lumOff val="54000"/>
                  <a:alpha val="79000"/>
                </a:srgbClr>
              </a:gs>
              <a:gs pos="86000">
                <a:srgbClr val="000000"/>
              </a:gs>
            </a:gsLst>
            <a:lin ang="18900000" scaled="1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8FA65F6-DA82-944C-99F9-2E9A1F106C01}"/>
              </a:ext>
            </a:extLst>
          </p:cNvPr>
          <p:cNvSpPr/>
          <p:nvPr/>
        </p:nvSpPr>
        <p:spPr>
          <a:xfrm>
            <a:off x="7776786" y="5336388"/>
            <a:ext cx="1043686" cy="4688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Hi spec</a:t>
            </a:r>
          </a:p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IVI base</a:t>
            </a:r>
          </a:p>
        </p:txBody>
      </p:sp>
      <p:cxnSp>
        <p:nvCxnSpPr>
          <p:cNvPr id="23" name="直線コネクタ 22"/>
          <p:cNvCxnSpPr>
            <a:cxnSpLocks/>
          </p:cNvCxnSpPr>
          <p:nvPr/>
        </p:nvCxnSpPr>
        <p:spPr>
          <a:xfrm>
            <a:off x="4644008" y="1772816"/>
            <a:ext cx="0" cy="331236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004048" y="1484784"/>
            <a:ext cx="249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</a:rPr>
              <a:t>AGL </a:t>
            </a:r>
            <a:r>
              <a:rPr lang="en-US" altLang="ja-JP" dirty="0">
                <a:latin typeface="Arial" panose="020B0604020202020204" pitchFamily="34" charset="0"/>
              </a:rPr>
              <a:t>orig</a:t>
            </a:r>
            <a:r>
              <a:rPr kumimoji="1" lang="en-US" altLang="ja-JP" dirty="0">
                <a:latin typeface="Arial" panose="020B0604020202020204" pitchFamily="34" charset="0"/>
              </a:rPr>
              <a:t>inal profile</a:t>
            </a:r>
          </a:p>
          <a:p>
            <a:r>
              <a:rPr kumimoji="1" lang="ja-JP" altLang="en-US" dirty="0">
                <a:latin typeface="Arial" panose="020B0604020202020204" pitchFamily="34" charset="0"/>
              </a:rPr>
              <a:t>＝</a:t>
            </a:r>
            <a:r>
              <a:rPr kumimoji="1" lang="en-US" altLang="ja-JP" dirty="0">
                <a:latin typeface="Arial" panose="020B0604020202020204" pitchFamily="34" charset="0"/>
              </a:rPr>
              <a:t>Hi</a:t>
            </a:r>
            <a:r>
              <a:rPr kumimoji="1" lang="ja-JP" altLang="en-US" dirty="0">
                <a:latin typeface="Arial" panose="020B0604020202020204" pitchFamily="34" charset="0"/>
              </a:rPr>
              <a:t> </a:t>
            </a:r>
            <a:r>
              <a:rPr kumimoji="1" lang="en-US" altLang="ja-JP" dirty="0">
                <a:latin typeface="Arial" panose="020B0604020202020204" pitchFamily="34" charset="0"/>
              </a:rPr>
              <a:t>Spec</a:t>
            </a:r>
            <a:r>
              <a:rPr kumimoji="1" lang="ja-JP" altLang="en-US" dirty="0">
                <a:latin typeface="Arial" panose="020B0604020202020204" pitchFamily="34" charset="0"/>
              </a:rPr>
              <a:t> </a:t>
            </a:r>
            <a:r>
              <a:rPr kumimoji="1" lang="en-US" altLang="ja-JP" dirty="0">
                <a:latin typeface="Arial" panose="020B0604020202020204" pitchFamily="34" charset="0"/>
              </a:rPr>
              <a:t>AGL</a:t>
            </a:r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1391861" y="2807725"/>
            <a:ext cx="232307" cy="117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下矢印 47"/>
          <p:cNvSpPr/>
          <p:nvPr/>
        </p:nvSpPr>
        <p:spPr>
          <a:xfrm>
            <a:off x="3442693" y="2807725"/>
            <a:ext cx="232307" cy="117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F89046B-D039-A243-80A6-516641DF88FB}"/>
              </a:ext>
            </a:extLst>
          </p:cNvPr>
          <p:cNvSpPr/>
          <p:nvPr/>
        </p:nvSpPr>
        <p:spPr>
          <a:xfrm>
            <a:off x="1036315" y="2506296"/>
            <a:ext cx="943397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Lo</a:t>
            </a: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spec</a:t>
            </a:r>
            <a:endParaRPr kumimoji="0" lang="en-US" altLang="ja-JP" sz="12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73E49BD-1150-3543-98D9-F8B7E239BAC5}"/>
              </a:ext>
            </a:extLst>
          </p:cNvPr>
          <p:cNvSpPr/>
          <p:nvPr/>
        </p:nvSpPr>
        <p:spPr>
          <a:xfrm>
            <a:off x="3059832" y="2518419"/>
            <a:ext cx="943397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Hi spec</a:t>
            </a:r>
            <a:endParaRPr kumimoji="0" lang="en-US" altLang="ja-JP" sz="12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下矢印 4">
            <a:extLst>
              <a:ext uri="{FF2B5EF4-FFF2-40B4-BE49-F238E27FC236}">
                <a16:creationId xmlns:a16="http://schemas.microsoft.com/office/drawing/2014/main" id="{3F6BF9E5-550A-294C-906A-6F13E50F6285}"/>
              </a:ext>
            </a:extLst>
          </p:cNvPr>
          <p:cNvSpPr/>
          <p:nvPr/>
        </p:nvSpPr>
        <p:spPr bwMode="auto">
          <a:xfrm>
            <a:off x="4211960" y="5538523"/>
            <a:ext cx="792088" cy="234438"/>
          </a:xfrm>
          <a:prstGeom prst="downArrow">
            <a:avLst/>
          </a:prstGeom>
          <a:gradFill rotWithShape="1">
            <a:gsLst>
              <a:gs pos="43000">
                <a:srgbClr val="FFFFFF">
                  <a:lumMod val="46000"/>
                  <a:lumOff val="54000"/>
                  <a:alpha val="79000"/>
                </a:srgbClr>
              </a:gs>
              <a:gs pos="86000">
                <a:srgbClr val="000000"/>
              </a:gs>
            </a:gsLst>
            <a:lin ang="18900000" scaled="1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157C224-4F93-EE4E-B918-A4A016C22D54}"/>
              </a:ext>
            </a:extLst>
          </p:cNvPr>
          <p:cNvSpPr/>
          <p:nvPr/>
        </p:nvSpPr>
        <p:spPr>
          <a:xfrm>
            <a:off x="3203849" y="5744507"/>
            <a:ext cx="2664296" cy="10115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e.g.</a:t>
            </a:r>
            <a:r>
              <a:rPr kumimoji="0" lang="ja-JP" altLang="en-US" sz="1200" kern="0" noProof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0" lang="en-US" altLang="ja-JP" sz="12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171450" marR="0" lvl="0" indent="-17145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AGL Cluster</a:t>
            </a: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profile Lo spec</a:t>
            </a:r>
          </a:p>
          <a:p>
            <a:pPr marL="171450" marR="0" lvl="0" indent="-17145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AGL Cluster profile Hi spec</a:t>
            </a:r>
          </a:p>
          <a:p>
            <a:pPr marL="171450" marR="0" lvl="0" indent="-17145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AGL original profile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9AB275FA-3140-3A48-98A9-4347CC42F683}"/>
              </a:ext>
            </a:extLst>
          </p:cNvPr>
          <p:cNvCxnSpPr/>
          <p:nvPr/>
        </p:nvCxnSpPr>
        <p:spPr>
          <a:xfrm>
            <a:off x="5508104" y="5859153"/>
            <a:ext cx="0" cy="896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E017E09-895D-FF43-86EB-F75045D61D1C}"/>
              </a:ext>
            </a:extLst>
          </p:cNvPr>
          <p:cNvSpPr/>
          <p:nvPr/>
        </p:nvSpPr>
        <p:spPr>
          <a:xfrm>
            <a:off x="5529697" y="5801830"/>
            <a:ext cx="410455" cy="10115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Lo</a:t>
            </a:r>
          </a:p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kern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kern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Hi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EA6CCA1-C8D6-4C70-8F72-79E7F2E1559F}"/>
              </a:ext>
            </a:extLst>
          </p:cNvPr>
          <p:cNvSpPr/>
          <p:nvPr/>
        </p:nvSpPr>
        <p:spPr>
          <a:xfrm>
            <a:off x="1331640" y="2092695"/>
            <a:ext cx="2393208" cy="2917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Grade definition of Lo Spec</a:t>
            </a:r>
            <a:r>
              <a:rPr kumimoji="0" lang="ja-JP" altLang="en-US" sz="1200" kern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AGL</a:t>
            </a:r>
            <a:endParaRPr kumimoji="0" lang="en-US" altLang="ja-JP" sz="12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AAD6AB9D-BEB2-4F21-8ED8-BD96F21C4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lang="en-US" altLang="ja-JP" sz="3200" dirty="0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Hi Spec</a:t>
            </a:r>
            <a:r>
              <a:rPr lang="ja-JP" altLang="en-US" sz="3200" dirty="0" err="1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、</a:t>
            </a:r>
            <a:r>
              <a:rPr lang="en-US" altLang="ja-JP" sz="3200" dirty="0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Lo Spec relation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7544" y="2996952"/>
            <a:ext cx="2241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</a:rPr>
              <a:t>AGL Cluster profile</a:t>
            </a:r>
          </a:p>
          <a:p>
            <a:r>
              <a:rPr kumimoji="1" lang="ja-JP" altLang="en-US" dirty="0">
                <a:latin typeface="Arial" panose="020B0604020202020204" pitchFamily="34" charset="0"/>
              </a:rPr>
              <a:t>＝</a:t>
            </a:r>
            <a:r>
              <a:rPr kumimoji="1" lang="en-US" altLang="ja-JP" dirty="0">
                <a:latin typeface="Arial" panose="020B0604020202020204" pitchFamily="34" charset="0"/>
              </a:rPr>
              <a:t>Lo</a:t>
            </a:r>
            <a:r>
              <a:rPr kumimoji="1" lang="ja-JP" altLang="en-US" dirty="0">
                <a:latin typeface="Arial" panose="020B0604020202020204" pitchFamily="34" charset="0"/>
              </a:rPr>
              <a:t> </a:t>
            </a:r>
            <a:r>
              <a:rPr kumimoji="1" lang="en-US" altLang="ja-JP" dirty="0">
                <a:latin typeface="Arial" panose="020B0604020202020204" pitchFamily="34" charset="0"/>
              </a:rPr>
              <a:t>Spec</a:t>
            </a:r>
            <a:r>
              <a:rPr kumimoji="1" lang="ja-JP" altLang="en-US" dirty="0">
                <a:latin typeface="Arial" panose="020B0604020202020204" pitchFamily="34" charset="0"/>
              </a:rPr>
              <a:t> </a:t>
            </a:r>
            <a:r>
              <a:rPr kumimoji="1" lang="en-US" altLang="ja-JP" dirty="0">
                <a:latin typeface="Arial" panose="020B0604020202020204" pitchFamily="34" charset="0"/>
              </a:rPr>
              <a:t>AGL</a:t>
            </a:r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80901F9D-FFE6-EF48-9F0D-EA42D937D2BB}"/>
              </a:ext>
            </a:extLst>
          </p:cNvPr>
          <p:cNvSpPr/>
          <p:nvPr/>
        </p:nvSpPr>
        <p:spPr bwMode="auto">
          <a:xfrm>
            <a:off x="360041" y="2963732"/>
            <a:ext cx="4067943" cy="2049443"/>
          </a:xfrm>
          <a:prstGeom prst="roundRect">
            <a:avLst>
              <a:gd name="adj" fmla="val 10467"/>
            </a:avLst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74225ECF-0814-6749-85F5-24E126F3255E}"/>
              </a:ext>
            </a:extLst>
          </p:cNvPr>
          <p:cNvSpPr/>
          <p:nvPr/>
        </p:nvSpPr>
        <p:spPr bwMode="auto">
          <a:xfrm>
            <a:off x="4968553" y="1412777"/>
            <a:ext cx="4067943" cy="3600400"/>
          </a:xfrm>
          <a:prstGeom prst="roundRect">
            <a:avLst>
              <a:gd name="adj" fmla="val 6197"/>
            </a:avLst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F206041-3FC5-624C-8C4F-873C08656666}"/>
              </a:ext>
            </a:extLst>
          </p:cNvPr>
          <p:cNvSpPr txBox="1"/>
          <p:nvPr/>
        </p:nvSpPr>
        <p:spPr>
          <a:xfrm>
            <a:off x="4427984" y="3386976"/>
            <a:ext cx="249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</a:rPr>
              <a:t>IVI function</a:t>
            </a:r>
            <a:endParaRPr kumimoji="1" lang="ja-JP" altLang="en-US" dirty="0">
              <a:latin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864A628-AFF3-C44B-98F7-8A9DA301E4DD}"/>
              </a:ext>
            </a:extLst>
          </p:cNvPr>
          <p:cNvSpPr txBox="1"/>
          <p:nvPr/>
        </p:nvSpPr>
        <p:spPr>
          <a:xfrm>
            <a:off x="2220863" y="4354072"/>
            <a:ext cx="249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</a:rPr>
              <a:t>Cluster function</a:t>
            </a:r>
            <a:endParaRPr kumimoji="1" lang="ja-JP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0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8118FE4-026B-0242-95AB-8EBA530F46EE}"/>
              </a:ext>
            </a:extLst>
          </p:cNvPr>
          <p:cNvSpPr/>
          <p:nvPr/>
        </p:nvSpPr>
        <p:spPr>
          <a:xfrm>
            <a:off x="183664" y="1886748"/>
            <a:ext cx="4316328" cy="4350564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wrap="square" anchor="t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AGL</a:t>
            </a:r>
            <a:r>
              <a:rPr kumimoji="0" lang="ja-JP" altLang="en-US" sz="1200" u="sng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0" lang="en-US" altLang="ja-JP" sz="1200" u="sng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original profile=Hi Spec AGL</a:t>
            </a:r>
            <a:endParaRPr kumimoji="0" lang="en-US" altLang="ja-JP" sz="12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8118FE4-026B-0242-95AB-8EBA530F46EE}"/>
              </a:ext>
            </a:extLst>
          </p:cNvPr>
          <p:cNvSpPr/>
          <p:nvPr/>
        </p:nvSpPr>
        <p:spPr>
          <a:xfrm>
            <a:off x="4716016" y="1883600"/>
            <a:ext cx="4316328" cy="3455871"/>
          </a:xfrm>
          <a:prstGeom prst="rect">
            <a:avLst/>
          </a:prstGeom>
          <a:pattFill prst="lt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9050">
            <a:solidFill>
              <a:srgbClr val="000000"/>
            </a:solidFill>
          </a:ln>
        </p:spPr>
        <p:txBody>
          <a:bodyPr wrap="square" anchor="t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AGL Cluster </a:t>
            </a:r>
            <a:r>
              <a:rPr kumimoji="0" lang="en-US" altLang="ja-JP" sz="1200" u="sng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profile=Lo Spec AGL</a:t>
            </a:r>
            <a:endParaRPr kumimoji="0" lang="en-US" altLang="ja-JP" sz="12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8118FE4-026B-0242-95AB-8EBA530F46EE}"/>
              </a:ext>
            </a:extLst>
          </p:cNvPr>
          <p:cNvSpPr/>
          <p:nvPr/>
        </p:nvSpPr>
        <p:spPr>
          <a:xfrm>
            <a:off x="2490554" y="2174781"/>
            <a:ext cx="1864264" cy="267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Cluster(HUD)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3C4094-AE9D-4A34-B2D2-0D9ACE347478}"/>
              </a:ext>
            </a:extLst>
          </p:cNvPr>
          <p:cNvSpPr/>
          <p:nvPr/>
        </p:nvSpPr>
        <p:spPr>
          <a:xfrm>
            <a:off x="323528" y="2174780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Home Screen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EE632B2-E5F6-41D2-ACBB-F0B398B12036}"/>
              </a:ext>
            </a:extLst>
          </p:cNvPr>
          <p:cNvSpPr/>
          <p:nvPr/>
        </p:nvSpPr>
        <p:spPr>
          <a:xfrm>
            <a:off x="2490554" y="2550472"/>
            <a:ext cx="1864264" cy="341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HVAC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0B1EB6C-2B10-4D31-BFB1-FBBE32871468}"/>
              </a:ext>
            </a:extLst>
          </p:cNvPr>
          <p:cNvSpPr/>
          <p:nvPr/>
        </p:nvSpPr>
        <p:spPr>
          <a:xfrm rot="5400000">
            <a:off x="2132075" y="2751584"/>
            <a:ext cx="415222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A63C547-7527-4DF4-B6ED-A143420536E2}"/>
              </a:ext>
            </a:extLst>
          </p:cNvPr>
          <p:cNvSpPr/>
          <p:nvPr/>
        </p:nvSpPr>
        <p:spPr>
          <a:xfrm>
            <a:off x="323528" y="2557018"/>
            <a:ext cx="1864264" cy="487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Navigation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88EB76B3-8D0E-4CF8-B938-6750671DFE7D}"/>
              </a:ext>
            </a:extLst>
          </p:cNvPr>
          <p:cNvCxnSpPr/>
          <p:nvPr/>
        </p:nvCxnSpPr>
        <p:spPr>
          <a:xfrm>
            <a:off x="183664" y="3110884"/>
            <a:ext cx="43163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B44874C4-6E1D-4433-8E50-2661CE28C325}"/>
              </a:ext>
            </a:extLst>
          </p:cNvPr>
          <p:cNvCxnSpPr/>
          <p:nvPr/>
        </p:nvCxnSpPr>
        <p:spPr>
          <a:xfrm>
            <a:off x="183664" y="4254992"/>
            <a:ext cx="43163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75037A3-43C5-4D1A-8119-EA8101E3BD7C}"/>
              </a:ext>
            </a:extLst>
          </p:cNvPr>
          <p:cNvSpPr/>
          <p:nvPr/>
        </p:nvSpPr>
        <p:spPr>
          <a:xfrm>
            <a:off x="294838" y="3172290"/>
            <a:ext cx="1864264" cy="3655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Application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EEE60C9-E2A2-46C5-934F-7F6266F0DF20}"/>
              </a:ext>
            </a:extLst>
          </p:cNvPr>
          <p:cNvSpPr/>
          <p:nvPr/>
        </p:nvSpPr>
        <p:spPr>
          <a:xfrm>
            <a:off x="2490554" y="3172291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Sound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A9F4892-0629-421C-A7FD-4633B111B7F8}"/>
              </a:ext>
            </a:extLst>
          </p:cNvPr>
          <p:cNvSpPr/>
          <p:nvPr/>
        </p:nvSpPr>
        <p:spPr>
          <a:xfrm>
            <a:off x="294838" y="3611793"/>
            <a:ext cx="1864264" cy="4371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Input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2DCCAD3-B89B-4E0F-8720-1D3AB89A9E91}"/>
              </a:ext>
            </a:extLst>
          </p:cNvPr>
          <p:cNvSpPr/>
          <p:nvPr/>
        </p:nvSpPr>
        <p:spPr>
          <a:xfrm>
            <a:off x="2475349" y="3537880"/>
            <a:ext cx="1864264" cy="519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Window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6DA88EC-A276-405B-A403-981A824F1510}"/>
              </a:ext>
            </a:extLst>
          </p:cNvPr>
          <p:cNvSpPr/>
          <p:nvPr/>
        </p:nvSpPr>
        <p:spPr>
          <a:xfrm rot="5400000">
            <a:off x="2132074" y="3960084"/>
            <a:ext cx="415222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CEFC888-07E6-4897-81F3-5ED140AB791B}"/>
              </a:ext>
            </a:extLst>
          </p:cNvPr>
          <p:cNvSpPr/>
          <p:nvPr/>
        </p:nvSpPr>
        <p:spPr>
          <a:xfrm>
            <a:off x="294838" y="4331453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Bluetooth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3D9B7C5-3E43-4196-9752-59C1E392BB31}"/>
              </a:ext>
            </a:extLst>
          </p:cNvPr>
          <p:cNvSpPr/>
          <p:nvPr/>
        </p:nvSpPr>
        <p:spPr>
          <a:xfrm>
            <a:off x="2490554" y="4331453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Wifi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A724697-DB3F-4C92-8A4E-1569A6284611}"/>
              </a:ext>
            </a:extLst>
          </p:cNvPr>
          <p:cNvSpPr/>
          <p:nvPr/>
        </p:nvSpPr>
        <p:spPr>
          <a:xfrm>
            <a:off x="294838" y="4704978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Camera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BED1862-8AF0-45C5-9EBC-AD616E4EAB28}"/>
              </a:ext>
            </a:extLst>
          </p:cNvPr>
          <p:cNvSpPr/>
          <p:nvPr/>
        </p:nvSpPr>
        <p:spPr>
          <a:xfrm rot="5400000">
            <a:off x="1978086" y="5133968"/>
            <a:ext cx="723197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lnSpc>
                <a:spcPts val="1700"/>
              </a:lnSpc>
              <a:spcAft>
                <a:spcPct val="0"/>
              </a:spcAft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2771036-C012-4917-9FE0-A6D8C74A08B6}"/>
              </a:ext>
            </a:extLst>
          </p:cNvPr>
          <p:cNvSpPr/>
          <p:nvPr/>
        </p:nvSpPr>
        <p:spPr>
          <a:xfrm>
            <a:off x="7027836" y="2161354"/>
            <a:ext cx="1864264" cy="267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Cluster(HUD)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A461317-B14C-4315-85D1-A9AC89E520E9}"/>
              </a:ext>
            </a:extLst>
          </p:cNvPr>
          <p:cNvSpPr/>
          <p:nvPr/>
        </p:nvSpPr>
        <p:spPr>
          <a:xfrm>
            <a:off x="4860810" y="2161353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Home</a:t>
            </a:r>
            <a:r>
              <a:rPr kumimoji="0" lang="ja-JP" altLang="en-US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Screen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33671C6-DFD5-4E64-9E46-D7C017643C75}"/>
              </a:ext>
            </a:extLst>
          </p:cNvPr>
          <p:cNvSpPr/>
          <p:nvPr/>
        </p:nvSpPr>
        <p:spPr>
          <a:xfrm>
            <a:off x="7027836" y="2537046"/>
            <a:ext cx="1864264" cy="2231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HVAC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CFDC436-EB3F-48FB-8992-7D1B12FD32FD}"/>
              </a:ext>
            </a:extLst>
          </p:cNvPr>
          <p:cNvSpPr/>
          <p:nvPr/>
        </p:nvSpPr>
        <p:spPr>
          <a:xfrm rot="5400000">
            <a:off x="6669357" y="2738157"/>
            <a:ext cx="415222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68A481B-89EF-4224-8411-3C76D2EDC4E7}"/>
              </a:ext>
            </a:extLst>
          </p:cNvPr>
          <p:cNvSpPr/>
          <p:nvPr/>
        </p:nvSpPr>
        <p:spPr>
          <a:xfrm>
            <a:off x="4860810" y="2543592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Telephone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265AA07-FA43-46B9-8514-E4054352B90B}"/>
              </a:ext>
            </a:extLst>
          </p:cNvPr>
          <p:cNvCxnSpPr/>
          <p:nvPr/>
        </p:nvCxnSpPr>
        <p:spPr>
          <a:xfrm>
            <a:off x="4720946" y="3097457"/>
            <a:ext cx="43163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5A2A8A97-C66F-4097-9B59-1E22FAB3E16B}"/>
              </a:ext>
            </a:extLst>
          </p:cNvPr>
          <p:cNvCxnSpPr/>
          <p:nvPr/>
        </p:nvCxnSpPr>
        <p:spPr>
          <a:xfrm>
            <a:off x="4714261" y="4254992"/>
            <a:ext cx="43163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38AC504-274C-48BF-B147-9368815071C2}"/>
              </a:ext>
            </a:extLst>
          </p:cNvPr>
          <p:cNvSpPr/>
          <p:nvPr/>
        </p:nvSpPr>
        <p:spPr>
          <a:xfrm>
            <a:off x="4832120" y="3158864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Application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ED860D6-BFAD-4847-A9F8-2BF19CFEE5FE}"/>
              </a:ext>
            </a:extLst>
          </p:cNvPr>
          <p:cNvSpPr/>
          <p:nvPr/>
        </p:nvSpPr>
        <p:spPr>
          <a:xfrm>
            <a:off x="7027836" y="3158864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Sound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9BA0FD3-A477-45BA-853E-F057E08E4F3E}"/>
              </a:ext>
            </a:extLst>
          </p:cNvPr>
          <p:cNvSpPr/>
          <p:nvPr/>
        </p:nvSpPr>
        <p:spPr>
          <a:xfrm>
            <a:off x="4832120" y="3526979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Input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4354843-CA8A-477C-8009-20E85E52FD37}"/>
              </a:ext>
            </a:extLst>
          </p:cNvPr>
          <p:cNvSpPr/>
          <p:nvPr/>
        </p:nvSpPr>
        <p:spPr>
          <a:xfrm>
            <a:off x="7012631" y="3524453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Window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8C10A52-C8E1-405B-91BF-3F59A49F8F64}"/>
              </a:ext>
            </a:extLst>
          </p:cNvPr>
          <p:cNvSpPr/>
          <p:nvPr/>
        </p:nvSpPr>
        <p:spPr>
          <a:xfrm rot="5400000">
            <a:off x="6669356" y="3904901"/>
            <a:ext cx="415222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1BC3595-A645-4707-B57D-F290E454A139}"/>
              </a:ext>
            </a:extLst>
          </p:cNvPr>
          <p:cNvSpPr/>
          <p:nvPr/>
        </p:nvSpPr>
        <p:spPr>
          <a:xfrm>
            <a:off x="4832120" y="4318026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Bluetooth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9A5B4EE-2591-4975-8C60-8039515AD40F}"/>
              </a:ext>
            </a:extLst>
          </p:cNvPr>
          <p:cNvSpPr/>
          <p:nvPr/>
        </p:nvSpPr>
        <p:spPr>
          <a:xfrm>
            <a:off x="7027836" y="4318026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Wifi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0BA2BED-21E1-45FF-B740-C60947A3C12D}"/>
              </a:ext>
            </a:extLst>
          </p:cNvPr>
          <p:cNvSpPr/>
          <p:nvPr/>
        </p:nvSpPr>
        <p:spPr>
          <a:xfrm>
            <a:off x="4832120" y="4691551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Camera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FEF332E-2126-4656-8D5A-F147DCFE8AA7}"/>
              </a:ext>
            </a:extLst>
          </p:cNvPr>
          <p:cNvSpPr/>
          <p:nvPr/>
        </p:nvSpPr>
        <p:spPr>
          <a:xfrm rot="5400000">
            <a:off x="6669356" y="5057029"/>
            <a:ext cx="415222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D12796A-2A5D-43E3-B898-1A903E664AD7}"/>
              </a:ext>
            </a:extLst>
          </p:cNvPr>
          <p:cNvCxnSpPr>
            <a:cxnSpLocks/>
          </p:cNvCxnSpPr>
          <p:nvPr/>
        </p:nvCxnSpPr>
        <p:spPr>
          <a:xfrm flipV="1">
            <a:off x="4499992" y="5339471"/>
            <a:ext cx="214269" cy="897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ED99CAA9-BDED-43DE-AECA-2EBA46E26156}"/>
              </a:ext>
            </a:extLst>
          </p:cNvPr>
          <p:cNvCxnSpPr>
            <a:cxnSpLocks/>
          </p:cNvCxnSpPr>
          <p:nvPr/>
        </p:nvCxnSpPr>
        <p:spPr>
          <a:xfrm flipV="1">
            <a:off x="4503167" y="1883607"/>
            <a:ext cx="21109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スライド番号プレースホルダー 3">
            <a:extLst>
              <a:ext uri="{FF2B5EF4-FFF2-40B4-BE49-F238E27FC236}">
                <a16:creationId xmlns:a16="http://schemas.microsoft.com/office/drawing/2014/main" id="{60917AC0-83B9-423A-BBC2-233C96F3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15098"/>
            <a:ext cx="1371600" cy="297182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0A5F774-1D55-45A0-8DFB-4A253093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lang="en-US" altLang="ja-JP" sz="3200" dirty="0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Hi Spec</a:t>
            </a:r>
            <a:r>
              <a:rPr lang="ja-JP" altLang="en-US" sz="3200" dirty="0" err="1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、</a:t>
            </a:r>
            <a:r>
              <a:rPr lang="en-US" altLang="ja-JP" sz="3200" dirty="0">
                <a:latin typeface="Arial" panose="020B0604020202020204" pitchFamily="34" charset="0"/>
                <a:ea typeface="メイリオ" panose="020B0604030504040204" pitchFamily="50" charset="-128"/>
                <a:cs typeface="Meiryo UI" pitchFamily="50" charset="-128"/>
              </a:rPr>
              <a:t>Lo Spec relation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下矢印 4">
            <a:extLst>
              <a:ext uri="{FF2B5EF4-FFF2-40B4-BE49-F238E27FC236}">
                <a16:creationId xmlns:a16="http://schemas.microsoft.com/office/drawing/2014/main" id="{BFCC587F-98BE-4EA0-A5B8-3209CA4D4844}"/>
              </a:ext>
            </a:extLst>
          </p:cNvPr>
          <p:cNvSpPr/>
          <p:nvPr/>
        </p:nvSpPr>
        <p:spPr bwMode="auto">
          <a:xfrm flipH="1" flipV="1">
            <a:off x="8028218" y="5371983"/>
            <a:ext cx="432528" cy="445718"/>
          </a:xfrm>
          <a:prstGeom prst="downArrow">
            <a:avLst/>
          </a:prstGeom>
          <a:gradFill rotWithShape="1">
            <a:gsLst>
              <a:gs pos="43000">
                <a:srgbClr val="FFFFFF">
                  <a:lumMod val="46000"/>
                  <a:lumOff val="54000"/>
                  <a:alpha val="79000"/>
                </a:srgbClr>
              </a:gs>
              <a:gs pos="86000">
                <a:srgbClr val="000000"/>
              </a:gs>
            </a:gsLst>
            <a:lin ang="18900000" scaled="1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72434C-032C-4DF3-9ACA-3442D98F4EEF}"/>
              </a:ext>
            </a:extLst>
          </p:cNvPr>
          <p:cNvSpPr/>
          <p:nvPr/>
        </p:nvSpPr>
        <p:spPr>
          <a:xfrm>
            <a:off x="7536269" y="5894979"/>
            <a:ext cx="1595789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EG target</a:t>
            </a:r>
            <a:endParaRPr kumimoji="0" lang="en-US" altLang="ja-JP" sz="20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下カーブ矢印 5">
            <a:extLst>
              <a:ext uri="{FF2B5EF4-FFF2-40B4-BE49-F238E27FC236}">
                <a16:creationId xmlns:a16="http://schemas.microsoft.com/office/drawing/2014/main" id="{6BED92A5-41BB-0247-81F8-E1B196723BEC}"/>
              </a:ext>
            </a:extLst>
          </p:cNvPr>
          <p:cNvSpPr/>
          <p:nvPr/>
        </p:nvSpPr>
        <p:spPr bwMode="auto">
          <a:xfrm flipH="1">
            <a:off x="3767279" y="1438445"/>
            <a:ext cx="4621145" cy="677238"/>
          </a:xfrm>
          <a:prstGeom prst="curvedDownArrow">
            <a:avLst>
              <a:gd name="adj1" fmla="val 30063"/>
              <a:gd name="adj2" fmla="val 57777"/>
              <a:gd name="adj3" fmla="val 19856"/>
            </a:avLst>
          </a:prstGeom>
          <a:gradFill rotWithShape="1">
            <a:gsLst>
              <a:gs pos="43000">
                <a:srgbClr val="FFFFFF">
                  <a:lumMod val="46000"/>
                  <a:lumOff val="54000"/>
                  <a:alpha val="79000"/>
                </a:srgbClr>
              </a:gs>
              <a:gs pos="86000">
                <a:srgbClr val="000000"/>
              </a:gs>
            </a:gsLst>
            <a:lin ang="18900000" scaled="1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" name="下矢印 4">
            <a:extLst>
              <a:ext uri="{FF2B5EF4-FFF2-40B4-BE49-F238E27FC236}">
                <a16:creationId xmlns:a16="http://schemas.microsoft.com/office/drawing/2014/main" id="{0EF0706B-CB78-3744-B1BD-1E1AA405D8A2}"/>
              </a:ext>
            </a:extLst>
          </p:cNvPr>
          <p:cNvSpPr/>
          <p:nvPr/>
        </p:nvSpPr>
        <p:spPr bwMode="auto">
          <a:xfrm flipH="1">
            <a:off x="8459572" y="1686742"/>
            <a:ext cx="432528" cy="445718"/>
          </a:xfrm>
          <a:prstGeom prst="downArrow">
            <a:avLst/>
          </a:prstGeom>
          <a:gradFill rotWithShape="1">
            <a:gsLst>
              <a:gs pos="43000">
                <a:srgbClr val="FFFFFF">
                  <a:lumMod val="46000"/>
                  <a:lumOff val="54000"/>
                  <a:alpha val="79000"/>
                </a:srgbClr>
              </a:gs>
              <a:gs pos="86000">
                <a:srgbClr val="000000"/>
              </a:gs>
            </a:gsLst>
            <a:lin ang="18900000" scaled="1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50B8B16D-443A-704F-9C60-155CC185D91E}"/>
              </a:ext>
            </a:extLst>
          </p:cNvPr>
          <p:cNvSpPr/>
          <p:nvPr/>
        </p:nvSpPr>
        <p:spPr>
          <a:xfrm>
            <a:off x="7524328" y="1275211"/>
            <a:ext cx="1619672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EG target</a:t>
            </a:r>
            <a:endParaRPr kumimoji="0" lang="en-US" altLang="ja-JP" sz="20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D6D95604-5B7C-3F45-A002-35A99550171D}"/>
              </a:ext>
            </a:extLst>
          </p:cNvPr>
          <p:cNvSpPr/>
          <p:nvPr/>
        </p:nvSpPr>
        <p:spPr>
          <a:xfrm>
            <a:off x="3893823" y="1121662"/>
            <a:ext cx="3637384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Cluster Application should be use same. </a:t>
            </a:r>
          </a:p>
        </p:txBody>
      </p:sp>
      <p:sp>
        <p:nvSpPr>
          <p:cNvPr id="63" name="下カーブ矢印 62">
            <a:extLst>
              <a:ext uri="{FF2B5EF4-FFF2-40B4-BE49-F238E27FC236}">
                <a16:creationId xmlns:a16="http://schemas.microsoft.com/office/drawing/2014/main" id="{DB6DE04D-E26C-2B46-8FB4-A3DFFD97A289}"/>
              </a:ext>
            </a:extLst>
          </p:cNvPr>
          <p:cNvSpPr/>
          <p:nvPr/>
        </p:nvSpPr>
        <p:spPr bwMode="auto">
          <a:xfrm flipH="1" flipV="1">
            <a:off x="3563888" y="5030001"/>
            <a:ext cx="4621145" cy="677238"/>
          </a:xfrm>
          <a:prstGeom prst="curvedDownArrow">
            <a:avLst>
              <a:gd name="adj1" fmla="val 30063"/>
              <a:gd name="adj2" fmla="val 57777"/>
              <a:gd name="adj3" fmla="val 19856"/>
            </a:avLst>
          </a:prstGeom>
          <a:gradFill rotWithShape="1">
            <a:gsLst>
              <a:gs pos="43000">
                <a:srgbClr val="FFFFFF">
                  <a:lumMod val="46000"/>
                  <a:lumOff val="54000"/>
                  <a:alpha val="79000"/>
                </a:srgbClr>
              </a:gs>
              <a:gs pos="86000">
                <a:srgbClr val="000000"/>
              </a:gs>
            </a:gsLst>
            <a:lin ang="18900000" scaled="1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" name="下矢印 4">
            <a:extLst>
              <a:ext uri="{FF2B5EF4-FFF2-40B4-BE49-F238E27FC236}">
                <a16:creationId xmlns:a16="http://schemas.microsoft.com/office/drawing/2014/main" id="{28621F46-1177-EB47-B525-6912B9FD38E4}"/>
              </a:ext>
            </a:extLst>
          </p:cNvPr>
          <p:cNvSpPr/>
          <p:nvPr/>
        </p:nvSpPr>
        <p:spPr bwMode="auto">
          <a:xfrm flipH="1" flipV="1">
            <a:off x="8444367" y="5003753"/>
            <a:ext cx="432528" cy="813947"/>
          </a:xfrm>
          <a:prstGeom prst="downArrow">
            <a:avLst/>
          </a:prstGeom>
          <a:gradFill rotWithShape="1">
            <a:gsLst>
              <a:gs pos="43000">
                <a:srgbClr val="FFFFFF">
                  <a:lumMod val="46000"/>
                  <a:lumOff val="54000"/>
                  <a:alpha val="79000"/>
                </a:srgbClr>
              </a:gs>
              <a:gs pos="86000">
                <a:srgbClr val="000000"/>
              </a:gs>
            </a:gsLst>
            <a:lin ang="18900000" scaled="1"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8F242E9F-4C8C-3844-A8F4-8C1273FBDC4D}"/>
              </a:ext>
            </a:extLst>
          </p:cNvPr>
          <p:cNvSpPr/>
          <p:nvPr/>
        </p:nvSpPr>
        <p:spPr>
          <a:xfrm>
            <a:off x="7012631" y="4717638"/>
            <a:ext cx="1864264" cy="267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IC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D80D41C-F6C6-464A-9FAE-1421FFF3E424}"/>
              </a:ext>
            </a:extLst>
          </p:cNvPr>
          <p:cNvSpPr/>
          <p:nvPr/>
        </p:nvSpPr>
        <p:spPr>
          <a:xfrm>
            <a:off x="2475349" y="4717062"/>
            <a:ext cx="1864264" cy="267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IC</a:t>
            </a:r>
          </a:p>
        </p:txBody>
      </p:sp>
    </p:spTree>
    <p:extLst>
      <p:ext uri="{BB962C8B-B14F-4D97-AF65-F5344CB8AC3E}">
        <p14:creationId xmlns:p14="http://schemas.microsoft.com/office/powerpoint/2010/main" val="2985280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8118FE4-026B-0242-95AB-8EBA530F46EE}"/>
              </a:ext>
            </a:extLst>
          </p:cNvPr>
          <p:cNvSpPr/>
          <p:nvPr/>
        </p:nvSpPr>
        <p:spPr>
          <a:xfrm>
            <a:off x="251520" y="1844824"/>
            <a:ext cx="4316328" cy="3312368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anchor="t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AGL Cluster </a:t>
            </a:r>
            <a:r>
              <a:rPr kumimoji="0" lang="en-US" altLang="ja-JP" sz="1200" u="sng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profile=Lo Spec AGL</a:t>
            </a:r>
            <a:endParaRPr kumimoji="0" lang="en-US" altLang="ja-JP" sz="12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2771036-C012-4917-9FE0-A6D8C74A08B6}"/>
              </a:ext>
            </a:extLst>
          </p:cNvPr>
          <p:cNvSpPr/>
          <p:nvPr/>
        </p:nvSpPr>
        <p:spPr>
          <a:xfrm>
            <a:off x="2563340" y="2122577"/>
            <a:ext cx="1864264" cy="267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Cluster(HUD)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A461317-B14C-4315-85D1-A9AC89E520E9}"/>
              </a:ext>
            </a:extLst>
          </p:cNvPr>
          <p:cNvSpPr/>
          <p:nvPr/>
        </p:nvSpPr>
        <p:spPr>
          <a:xfrm>
            <a:off x="396314" y="2122576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Home</a:t>
            </a:r>
            <a:r>
              <a:rPr kumimoji="0" lang="ja-JP" altLang="en-US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Screen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33671C6-DFD5-4E64-9E46-D7C017643C75}"/>
              </a:ext>
            </a:extLst>
          </p:cNvPr>
          <p:cNvSpPr/>
          <p:nvPr/>
        </p:nvSpPr>
        <p:spPr>
          <a:xfrm>
            <a:off x="2563340" y="2498269"/>
            <a:ext cx="1864264" cy="2231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HVAC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CFDC436-EB3F-48FB-8992-7D1B12FD32FD}"/>
              </a:ext>
            </a:extLst>
          </p:cNvPr>
          <p:cNvSpPr/>
          <p:nvPr/>
        </p:nvSpPr>
        <p:spPr>
          <a:xfrm rot="5400000">
            <a:off x="2204861" y="2699380"/>
            <a:ext cx="415222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68A481B-89EF-4224-8411-3C76D2EDC4E7}"/>
              </a:ext>
            </a:extLst>
          </p:cNvPr>
          <p:cNvSpPr/>
          <p:nvPr/>
        </p:nvSpPr>
        <p:spPr>
          <a:xfrm>
            <a:off x="396314" y="2504815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Telephone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265AA07-FA43-46B9-8514-E4054352B90B}"/>
              </a:ext>
            </a:extLst>
          </p:cNvPr>
          <p:cNvCxnSpPr/>
          <p:nvPr/>
        </p:nvCxnSpPr>
        <p:spPr>
          <a:xfrm>
            <a:off x="256450" y="3058680"/>
            <a:ext cx="43163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5A2A8A97-C66F-4097-9B59-1E22FAB3E16B}"/>
              </a:ext>
            </a:extLst>
          </p:cNvPr>
          <p:cNvCxnSpPr/>
          <p:nvPr/>
        </p:nvCxnSpPr>
        <p:spPr>
          <a:xfrm>
            <a:off x="256450" y="4072124"/>
            <a:ext cx="43163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38AC504-274C-48BF-B147-9368815071C2}"/>
              </a:ext>
            </a:extLst>
          </p:cNvPr>
          <p:cNvSpPr/>
          <p:nvPr/>
        </p:nvSpPr>
        <p:spPr>
          <a:xfrm>
            <a:off x="367624" y="3120087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Application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ED860D6-BFAD-4847-A9F8-2BF19CFEE5FE}"/>
              </a:ext>
            </a:extLst>
          </p:cNvPr>
          <p:cNvSpPr/>
          <p:nvPr/>
        </p:nvSpPr>
        <p:spPr>
          <a:xfrm>
            <a:off x="2563340" y="3120087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Sound</a:t>
            </a: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9BA0FD3-A477-45BA-853E-F057E08E4F3E}"/>
              </a:ext>
            </a:extLst>
          </p:cNvPr>
          <p:cNvSpPr/>
          <p:nvPr/>
        </p:nvSpPr>
        <p:spPr>
          <a:xfrm>
            <a:off x="367624" y="3488202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Input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D4354843-CA8A-477C-8009-20E85E52FD37}"/>
              </a:ext>
            </a:extLst>
          </p:cNvPr>
          <p:cNvSpPr/>
          <p:nvPr/>
        </p:nvSpPr>
        <p:spPr>
          <a:xfrm>
            <a:off x="2548135" y="3485676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Window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Manager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8C10A52-C8E1-405B-91BF-3F59A49F8F64}"/>
              </a:ext>
            </a:extLst>
          </p:cNvPr>
          <p:cNvSpPr/>
          <p:nvPr/>
        </p:nvSpPr>
        <p:spPr>
          <a:xfrm rot="5400000">
            <a:off x="2204860" y="3720063"/>
            <a:ext cx="415222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1BC3595-A645-4707-B57D-F290E454A139}"/>
              </a:ext>
            </a:extLst>
          </p:cNvPr>
          <p:cNvSpPr/>
          <p:nvPr/>
        </p:nvSpPr>
        <p:spPr>
          <a:xfrm>
            <a:off x="367624" y="4138799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Bluetooth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9A5B4EE-2591-4975-8C60-8039515AD40F}"/>
              </a:ext>
            </a:extLst>
          </p:cNvPr>
          <p:cNvSpPr/>
          <p:nvPr/>
        </p:nvSpPr>
        <p:spPr>
          <a:xfrm>
            <a:off x="2563340" y="4138799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Wifi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0BA2BED-21E1-45FF-B740-C60947A3C12D}"/>
              </a:ext>
            </a:extLst>
          </p:cNvPr>
          <p:cNvSpPr/>
          <p:nvPr/>
        </p:nvSpPr>
        <p:spPr>
          <a:xfrm>
            <a:off x="367624" y="4506914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Camera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C9AF4E04-C919-48CB-AE99-929720864AB2}"/>
              </a:ext>
            </a:extLst>
          </p:cNvPr>
          <p:cNvSpPr/>
          <p:nvPr/>
        </p:nvSpPr>
        <p:spPr>
          <a:xfrm>
            <a:off x="2548135" y="4504388"/>
            <a:ext cx="1864264" cy="267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FF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Multimedia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FEF332E-2126-4656-8D5A-F147DCFE8AA7}"/>
              </a:ext>
            </a:extLst>
          </p:cNvPr>
          <p:cNvSpPr/>
          <p:nvPr/>
        </p:nvSpPr>
        <p:spPr>
          <a:xfrm rot="5400000">
            <a:off x="2204860" y="4738775"/>
            <a:ext cx="415222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" name="スライド番号プレースホルダー 3">
            <a:extLst>
              <a:ext uri="{FF2B5EF4-FFF2-40B4-BE49-F238E27FC236}">
                <a16:creationId xmlns:a16="http://schemas.microsoft.com/office/drawing/2014/main" id="{60917AC0-83B9-423A-BBC2-233C96F3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15098"/>
            <a:ext cx="1371600" cy="297182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0A5F774-1D55-45A0-8DFB-4A253093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EG target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9713E12D-BA68-4330-8E83-30F360995A95}"/>
              </a:ext>
            </a:extLst>
          </p:cNvPr>
          <p:cNvCxnSpPr>
            <a:cxnSpLocks/>
          </p:cNvCxnSpPr>
          <p:nvPr/>
        </p:nvCxnSpPr>
        <p:spPr>
          <a:xfrm>
            <a:off x="4437509" y="2117654"/>
            <a:ext cx="432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1FF49A60-6896-48A3-A79C-5C2554898A9D}"/>
              </a:ext>
            </a:extLst>
          </p:cNvPr>
          <p:cNvCxnSpPr>
            <a:cxnSpLocks/>
          </p:cNvCxnSpPr>
          <p:nvPr/>
        </p:nvCxnSpPr>
        <p:spPr>
          <a:xfrm>
            <a:off x="4437509" y="2390314"/>
            <a:ext cx="432428" cy="282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9527C1AC-1A69-4CB3-8053-FBD4A4304C57}"/>
              </a:ext>
            </a:extLst>
          </p:cNvPr>
          <p:cNvSpPr/>
          <p:nvPr/>
        </p:nvSpPr>
        <p:spPr>
          <a:xfrm>
            <a:off x="4891691" y="2116590"/>
            <a:ext cx="1864264" cy="5557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  <a:prstDash val="sys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Cluster(HUD)</a:t>
            </a:r>
          </a:p>
          <a:p>
            <a:pPr marL="0" marR="0" lvl="0" indent="0" algn="ctr" defTabSz="91440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</a:p>
          <a:p>
            <a:pPr marL="0" marR="0" lvl="0" indent="0" algn="ctr" defTabSz="914400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[Normal World]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" name="四角形: 角を丸くする 31">
            <a:extLst>
              <a:ext uri="{FF2B5EF4-FFF2-40B4-BE49-F238E27FC236}">
                <a16:creationId xmlns:a16="http://schemas.microsoft.com/office/drawing/2014/main" id="{A92FB8DC-49A4-4FD5-ADFF-257CA8C218F6}"/>
              </a:ext>
            </a:extLst>
          </p:cNvPr>
          <p:cNvSpPr/>
          <p:nvPr/>
        </p:nvSpPr>
        <p:spPr>
          <a:xfrm>
            <a:off x="4757500" y="3713799"/>
            <a:ext cx="2199314" cy="1972642"/>
          </a:xfrm>
          <a:prstGeom prst="roundRect">
            <a:avLst>
              <a:gd name="adj" fmla="val 9043"/>
            </a:avLst>
          </a:prstGeom>
          <a:noFill/>
          <a:ln w="22225" cap="flat" cmpd="sng" algn="ctr">
            <a:solidFill>
              <a:srgbClr val="00B05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C2E34380-8C4A-4D23-9760-4E44D299AA6C}"/>
              </a:ext>
            </a:extLst>
          </p:cNvPr>
          <p:cNvSpPr/>
          <p:nvPr/>
        </p:nvSpPr>
        <p:spPr>
          <a:xfrm>
            <a:off x="5476339" y="3397385"/>
            <a:ext cx="677921" cy="24763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+</a:t>
            </a: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AA351C6A-9A73-4330-9D06-F81EC9EBA9D9}"/>
              </a:ext>
            </a:extLst>
          </p:cNvPr>
          <p:cNvSpPr/>
          <p:nvPr/>
        </p:nvSpPr>
        <p:spPr>
          <a:xfrm>
            <a:off x="5011306" y="4230961"/>
            <a:ext cx="1607986" cy="275121"/>
          </a:xfrm>
          <a:prstGeom prst="rect">
            <a:avLst/>
          </a:prstGeom>
          <a:ln>
            <a:solidFill>
              <a:srgbClr val="000000"/>
            </a:solidFill>
            <a:prstDash val="solid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Hypervisor solution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5C58DBE-1CA6-4901-B5D0-D1C2BA59B321}"/>
              </a:ext>
            </a:extLst>
          </p:cNvPr>
          <p:cNvSpPr/>
          <p:nvPr/>
        </p:nvSpPr>
        <p:spPr>
          <a:xfrm>
            <a:off x="5008353" y="4825782"/>
            <a:ext cx="1607986" cy="275121"/>
          </a:xfrm>
          <a:prstGeom prst="rect">
            <a:avLst/>
          </a:prstGeom>
          <a:ln>
            <a:solidFill>
              <a:srgbClr val="000000"/>
            </a:solidFill>
            <a:prstDash val="solid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Hardware solution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832103CF-8946-45FC-AF79-FDC25F22C402}"/>
              </a:ext>
            </a:extLst>
          </p:cNvPr>
          <p:cNvSpPr/>
          <p:nvPr/>
        </p:nvSpPr>
        <p:spPr>
          <a:xfrm>
            <a:off x="4883168" y="2722162"/>
            <a:ext cx="1864264" cy="521334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IC</a:t>
            </a:r>
            <a:r>
              <a: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Service</a:t>
            </a:r>
          </a:p>
          <a:p>
            <a:pPr marL="0" marR="0" lvl="0" indent="0" algn="ctr" defTabSz="914400" eaLnBrk="1" fontAlgn="base" latinLnBrk="0" hangingPunct="1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[Normal and Secure world connection IF]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674F807A-A268-41C0-8F90-8BF30D7714B1}"/>
              </a:ext>
            </a:extLst>
          </p:cNvPr>
          <p:cNvSpPr/>
          <p:nvPr/>
        </p:nvSpPr>
        <p:spPr>
          <a:xfrm>
            <a:off x="4716016" y="3722744"/>
            <a:ext cx="2200596" cy="35432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>
                <a:solidFill>
                  <a:srgbClr val="00B05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Functional Safety</a:t>
            </a: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</a:rPr>
              <a:t>(Secure world)</a:t>
            </a: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56E50B93-87F4-4E78-99B7-6668848F935B}"/>
              </a:ext>
            </a:extLst>
          </p:cNvPr>
          <p:cNvSpPr/>
          <p:nvPr/>
        </p:nvSpPr>
        <p:spPr>
          <a:xfrm>
            <a:off x="5340648" y="4484257"/>
            <a:ext cx="943397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or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32E9D5BD-4102-4EC5-AC92-81D2EE9152F5}"/>
              </a:ext>
            </a:extLst>
          </p:cNvPr>
          <p:cNvSpPr/>
          <p:nvPr/>
        </p:nvSpPr>
        <p:spPr>
          <a:xfrm>
            <a:off x="5340648" y="5087708"/>
            <a:ext cx="943397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or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BA27517E-DFDB-44FC-9924-EE87E2CCFF39}"/>
              </a:ext>
            </a:extLst>
          </p:cNvPr>
          <p:cNvSpPr/>
          <p:nvPr/>
        </p:nvSpPr>
        <p:spPr>
          <a:xfrm rot="5400000">
            <a:off x="5604735" y="5345061"/>
            <a:ext cx="415222" cy="36116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" name="四角形吹き出し 16">
            <a:extLst>
              <a:ext uri="{FF2B5EF4-FFF2-40B4-BE49-F238E27FC236}">
                <a16:creationId xmlns:a16="http://schemas.microsoft.com/office/drawing/2014/main" id="{280D85BD-FB06-407D-B0EF-65ED5077B72B}"/>
              </a:ext>
            </a:extLst>
          </p:cNvPr>
          <p:cNvSpPr/>
          <p:nvPr/>
        </p:nvSpPr>
        <p:spPr>
          <a:xfrm>
            <a:off x="1663745" y="6221997"/>
            <a:ext cx="5092210" cy="426768"/>
          </a:xfrm>
          <a:prstGeom prst="wedgeRectCallout">
            <a:avLst>
              <a:gd name="adj1" fmla="val 30319"/>
              <a:gd name="adj2" fmla="val -155887"/>
            </a:avLst>
          </a:prstGeom>
          <a:solidFill>
            <a:schemeClr val="bg1"/>
          </a:solidFill>
          <a:ln w="6350">
            <a:solidFill>
              <a:srgbClr val="3333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Each company should consider to how to realize Functional Safety. </a:t>
            </a:r>
          </a:p>
        </p:txBody>
      </p:sp>
    </p:spTree>
    <p:extLst>
      <p:ext uri="{BB962C8B-B14F-4D97-AF65-F5344CB8AC3E}">
        <p14:creationId xmlns:p14="http://schemas.microsoft.com/office/powerpoint/2010/main" val="115645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1">
            <a:extLst>
              <a:ext uri="{FF2B5EF4-FFF2-40B4-BE49-F238E27FC236}">
                <a16:creationId xmlns:a16="http://schemas.microsoft.com/office/drawing/2014/main" id="{29EAD43C-6F6E-4726-ABB5-1B79403DF15B}"/>
              </a:ext>
            </a:extLst>
          </p:cNvPr>
          <p:cNvSpPr>
            <a:spLocks noChangeAspect="1"/>
          </p:cNvSpPr>
          <p:nvPr/>
        </p:nvSpPr>
        <p:spPr bwMode="auto">
          <a:xfrm>
            <a:off x="1482238" y="4400366"/>
            <a:ext cx="943617" cy="445944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50" dirty="0">
                <a:ea typeface="メイリオ" panose="020B0604030504040204" pitchFamily="50" charset="-128"/>
              </a:rPr>
              <a:t>Operation</a:t>
            </a:r>
          </a:p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メイリオ" panose="020B0604030504040204" pitchFamily="50" charset="-128"/>
              </a:rPr>
              <a:t>SW</a:t>
            </a:r>
            <a:endParaRPr kumimoji="1" lang="ja-JP" altLang="en-US" sz="105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メイリオ" panose="020B0604030504040204" pitchFamily="50" charset="-128"/>
            </a:endParaRPr>
          </a:p>
        </p:txBody>
      </p:sp>
      <p:sp>
        <p:nvSpPr>
          <p:cNvPr id="28" name="角丸四角形 4">
            <a:extLst>
              <a:ext uri="{FF2B5EF4-FFF2-40B4-BE49-F238E27FC236}">
                <a16:creationId xmlns:a16="http://schemas.microsoft.com/office/drawing/2014/main" id="{096428EE-9E6D-43C2-B15B-C754F3559F28}"/>
              </a:ext>
            </a:extLst>
          </p:cNvPr>
          <p:cNvSpPr/>
          <p:nvPr/>
        </p:nvSpPr>
        <p:spPr bwMode="auto">
          <a:xfrm>
            <a:off x="1345736" y="3104222"/>
            <a:ext cx="1216623" cy="580074"/>
          </a:xfrm>
          <a:prstGeom prst="roundRect">
            <a:avLst>
              <a:gd name="adj" fmla="val 11766"/>
            </a:avLst>
          </a:prstGeom>
          <a:solidFill>
            <a:srgbClr val="FF0000">
              <a:alpha val="20000"/>
            </a:srgbClr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>
                <a:latin typeface="Arial" charset="0"/>
                <a:ea typeface="メイリオ" panose="020B0604030504040204" pitchFamily="50" charset="-128"/>
              </a:rPr>
              <a:t>Cluster</a:t>
            </a:r>
            <a:endParaRPr kumimoji="1" lang="en-US" altLang="ja-JP" sz="11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メイリオ" panose="020B0604030504040204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>
                <a:ea typeface="メイリオ" panose="020B0604030504040204" pitchFamily="50" charset="-128"/>
              </a:rPr>
              <a:t>(AGL)</a:t>
            </a:r>
            <a:endParaRPr kumimoji="1" lang="ja-JP" altLang="en-US" sz="11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メイリオ" panose="020B0604030504040204" pitchFamily="50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BEE9460-FB87-450D-B3C8-91227FB54BF9}"/>
              </a:ext>
            </a:extLst>
          </p:cNvPr>
          <p:cNvCxnSpPr/>
          <p:nvPr/>
        </p:nvCxnSpPr>
        <p:spPr bwMode="auto">
          <a:xfrm>
            <a:off x="1954046" y="3752294"/>
            <a:ext cx="0" cy="576064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3775F1"/>
              </a:gs>
            </a:gsLst>
            <a:lin ang="18900000" scaled="1"/>
          </a:gradFill>
          <a:ln w="222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545562F8-D28A-4F54-8C79-BF963459428F}"/>
              </a:ext>
            </a:extLst>
          </p:cNvPr>
          <p:cNvCxnSpPr/>
          <p:nvPr/>
        </p:nvCxnSpPr>
        <p:spPr bwMode="auto">
          <a:xfrm>
            <a:off x="2562359" y="3752294"/>
            <a:ext cx="864096" cy="576064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3775F1"/>
              </a:gs>
            </a:gsLst>
            <a:lin ang="18900000" scaled="1"/>
          </a:gradFill>
          <a:ln w="22225" cap="flat" cmpd="sng" algn="ctr">
            <a:solidFill>
              <a:srgbClr val="3333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角丸四角形 28">
            <a:extLst>
              <a:ext uri="{FF2B5EF4-FFF2-40B4-BE49-F238E27FC236}">
                <a16:creationId xmlns:a16="http://schemas.microsoft.com/office/drawing/2014/main" id="{9D622CEE-CC89-46E6-B74D-6198FCCEE7F8}"/>
              </a:ext>
            </a:extLst>
          </p:cNvPr>
          <p:cNvSpPr/>
          <p:nvPr/>
        </p:nvSpPr>
        <p:spPr bwMode="auto">
          <a:xfrm>
            <a:off x="3003389" y="4399677"/>
            <a:ext cx="954187" cy="424790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メイリオ" panose="020B0604030504040204" pitchFamily="50" charset="-128"/>
              </a:rPr>
              <a:t>HUD</a:t>
            </a:r>
            <a:endParaRPr kumimoji="1" lang="ja-JP" altLang="en-US" sz="11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メイリオ" panose="020B0604030504040204" pitchFamily="50" charset="-128"/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CF4EFC9-F948-4B14-BAA4-457EA61779DC}"/>
              </a:ext>
            </a:extLst>
          </p:cNvPr>
          <p:cNvCxnSpPr>
            <a:cxnSpLocks/>
          </p:cNvCxnSpPr>
          <p:nvPr/>
        </p:nvCxnSpPr>
        <p:spPr>
          <a:xfrm>
            <a:off x="4499992" y="1574339"/>
            <a:ext cx="0" cy="487899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角丸四角形 1">
            <a:extLst>
              <a:ext uri="{FF2B5EF4-FFF2-40B4-BE49-F238E27FC236}">
                <a16:creationId xmlns:a16="http://schemas.microsoft.com/office/drawing/2014/main" id="{1AE680C6-33EC-4469-98BF-65E04671BAA3}"/>
              </a:ext>
            </a:extLst>
          </p:cNvPr>
          <p:cNvSpPr>
            <a:spLocks noChangeAspect="1"/>
          </p:cNvSpPr>
          <p:nvPr/>
        </p:nvSpPr>
        <p:spPr bwMode="auto">
          <a:xfrm>
            <a:off x="5874556" y="5280364"/>
            <a:ext cx="943617" cy="445944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メイリオ" panose="020B0604030504040204" pitchFamily="50" charset="-128"/>
              </a:rPr>
              <a:t>Operation</a:t>
            </a:r>
          </a:p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メイリオ" panose="020B0604030504040204" pitchFamily="50" charset="-128"/>
              </a:rPr>
              <a:t>SW</a:t>
            </a:r>
            <a:endParaRPr kumimoji="1" lang="ja-JP" altLang="en-US" sz="105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メイリオ" panose="020B0604030504040204" pitchFamily="50" charset="-128"/>
            </a:endParaRPr>
          </a:p>
        </p:txBody>
      </p:sp>
      <p:sp>
        <p:nvSpPr>
          <p:cNvPr id="51" name="角丸四角形 3">
            <a:extLst>
              <a:ext uri="{FF2B5EF4-FFF2-40B4-BE49-F238E27FC236}">
                <a16:creationId xmlns:a16="http://schemas.microsoft.com/office/drawing/2014/main" id="{AB77E754-27E2-4BE7-8821-DC8FAEA51F45}"/>
              </a:ext>
            </a:extLst>
          </p:cNvPr>
          <p:cNvSpPr/>
          <p:nvPr/>
        </p:nvSpPr>
        <p:spPr bwMode="auto">
          <a:xfrm>
            <a:off x="8082309" y="4064901"/>
            <a:ext cx="954187" cy="424790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メイリオ" panose="020B0604030504040204" pitchFamily="50" charset="-128"/>
              </a:rPr>
              <a:t>Center</a:t>
            </a:r>
          </a:p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>
                <a:latin typeface="Arial" charset="0"/>
                <a:ea typeface="メイリオ" panose="020B0604030504040204" pitchFamily="50" charset="-128"/>
              </a:rPr>
              <a:t>Display</a:t>
            </a:r>
            <a:endParaRPr kumimoji="1" lang="ja-JP" altLang="en-US" sz="11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メイリオ" panose="020B0604030504040204" pitchFamily="50" charset="-128"/>
            </a:endParaRPr>
          </a:p>
        </p:txBody>
      </p:sp>
      <p:sp>
        <p:nvSpPr>
          <p:cNvPr id="52" name="角丸四角形 4">
            <a:extLst>
              <a:ext uri="{FF2B5EF4-FFF2-40B4-BE49-F238E27FC236}">
                <a16:creationId xmlns:a16="http://schemas.microsoft.com/office/drawing/2014/main" id="{07616402-D96C-49CD-B4FB-CEC30CE221DB}"/>
              </a:ext>
            </a:extLst>
          </p:cNvPr>
          <p:cNvSpPr/>
          <p:nvPr/>
        </p:nvSpPr>
        <p:spPr bwMode="auto">
          <a:xfrm>
            <a:off x="5738054" y="3984220"/>
            <a:ext cx="1216623" cy="580074"/>
          </a:xfrm>
          <a:prstGeom prst="roundRect">
            <a:avLst>
              <a:gd name="adj" fmla="val 11766"/>
            </a:avLst>
          </a:prstGeom>
          <a:solidFill>
            <a:srgbClr val="FF0000">
              <a:alpha val="20000"/>
            </a:srgbClr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>
                <a:latin typeface="Arial" charset="0"/>
                <a:ea typeface="メイリオ" panose="020B0604030504040204" pitchFamily="50" charset="-128"/>
              </a:rPr>
              <a:t>Cluster</a:t>
            </a:r>
            <a:endParaRPr kumimoji="1" lang="en-US" altLang="ja-JP" sz="11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メイリオ" panose="020B0604030504040204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>
                <a:ea typeface="メイリオ" panose="020B0604030504040204" pitchFamily="50" charset="-128"/>
              </a:rPr>
              <a:t>(AGL)</a:t>
            </a:r>
            <a:endParaRPr kumimoji="1" lang="ja-JP" altLang="en-US" sz="11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メイリオ" panose="020B060403050404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A05D81F4-8C32-40EF-89F8-2F81F7D20BF8}"/>
              </a:ext>
            </a:extLst>
          </p:cNvPr>
          <p:cNvCxnSpPr/>
          <p:nvPr/>
        </p:nvCxnSpPr>
        <p:spPr bwMode="auto">
          <a:xfrm>
            <a:off x="7043456" y="4277296"/>
            <a:ext cx="948975" cy="0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3775F1"/>
              </a:gs>
            </a:gsLst>
            <a:lin ang="18900000" scaled="1"/>
          </a:gradFill>
          <a:ln w="22225" cap="flat" cmpd="sng" algn="ctr">
            <a:solidFill>
              <a:srgbClr val="3333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1C2298C2-1A0D-458C-B9B5-F3DE105325BA}"/>
              </a:ext>
            </a:extLst>
          </p:cNvPr>
          <p:cNvCxnSpPr/>
          <p:nvPr/>
        </p:nvCxnSpPr>
        <p:spPr bwMode="auto">
          <a:xfrm>
            <a:off x="6346364" y="4632292"/>
            <a:ext cx="0" cy="576064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3775F1"/>
              </a:gs>
            </a:gsLst>
            <a:lin ang="18900000" scaled="1"/>
          </a:gradFill>
          <a:ln w="222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F0C664C2-E2A5-4ED4-9A94-DCCE336153AA}"/>
              </a:ext>
            </a:extLst>
          </p:cNvPr>
          <p:cNvCxnSpPr/>
          <p:nvPr/>
        </p:nvCxnSpPr>
        <p:spPr bwMode="auto">
          <a:xfrm>
            <a:off x="6336439" y="3336148"/>
            <a:ext cx="0" cy="576064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3775F1"/>
              </a:gs>
            </a:gsLst>
            <a:lin ang="18900000" scaled="1"/>
          </a:gradFill>
          <a:ln w="222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角丸四角形 10">
            <a:extLst>
              <a:ext uri="{FF2B5EF4-FFF2-40B4-BE49-F238E27FC236}">
                <a16:creationId xmlns:a16="http://schemas.microsoft.com/office/drawing/2014/main" id="{5C73FFBE-ACB6-46AD-BB23-163A45373FC5}"/>
              </a:ext>
            </a:extLst>
          </p:cNvPr>
          <p:cNvSpPr>
            <a:spLocks noChangeAspect="1"/>
          </p:cNvSpPr>
          <p:nvPr/>
        </p:nvSpPr>
        <p:spPr bwMode="auto">
          <a:xfrm>
            <a:off x="5864627" y="1677026"/>
            <a:ext cx="943617" cy="445944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50" dirty="0">
                <a:ea typeface="メイリオ" panose="020B0604030504040204" pitchFamily="50" charset="-128"/>
              </a:rPr>
              <a:t>Speaker</a:t>
            </a:r>
            <a:endParaRPr kumimoji="1" lang="ja-JP" altLang="en-US" sz="105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メイリオ" panose="020B0604030504040204" pitchFamily="50" charset="-128"/>
            </a:endParaRP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F8507DBD-FB44-4000-81FB-D5503CBB9BF2}"/>
              </a:ext>
            </a:extLst>
          </p:cNvPr>
          <p:cNvCxnSpPr/>
          <p:nvPr/>
        </p:nvCxnSpPr>
        <p:spPr bwMode="auto">
          <a:xfrm>
            <a:off x="6346365" y="2181082"/>
            <a:ext cx="0" cy="576064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3775F1"/>
              </a:gs>
            </a:gsLst>
            <a:lin ang="18900000" scaled="1"/>
          </a:gradFill>
          <a:ln w="222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角丸四角形 12">
            <a:extLst>
              <a:ext uri="{FF2B5EF4-FFF2-40B4-BE49-F238E27FC236}">
                <a16:creationId xmlns:a16="http://schemas.microsoft.com/office/drawing/2014/main" id="{489EE14D-CEED-4E9F-AA5C-49FD58F7209F}"/>
              </a:ext>
            </a:extLst>
          </p:cNvPr>
          <p:cNvSpPr>
            <a:spLocks noChangeAspect="1"/>
          </p:cNvSpPr>
          <p:nvPr/>
        </p:nvSpPr>
        <p:spPr bwMode="auto">
          <a:xfrm>
            <a:off x="5864628" y="2829154"/>
            <a:ext cx="943617" cy="445944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50" dirty="0">
                <a:ea typeface="メイリオ" panose="020B0604030504040204" pitchFamily="50" charset="-128"/>
              </a:rPr>
              <a:t>Turner</a:t>
            </a:r>
            <a:r>
              <a:rPr kumimoji="1" lang="en-US" altLang="ja-JP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メイリオ" panose="020B0604030504040204" pitchFamily="50" charset="-128"/>
              </a:rPr>
              <a:t>/</a:t>
            </a:r>
          </a:p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50" dirty="0">
                <a:ea typeface="メイリオ" panose="020B0604030504040204" pitchFamily="50" charset="-128"/>
              </a:rPr>
              <a:t>AMP</a:t>
            </a:r>
            <a:endParaRPr kumimoji="1" lang="en-US" altLang="ja-JP" sz="105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メイリオ" panose="020B0604030504040204" pitchFamily="50" charset="-128"/>
            </a:endParaRPr>
          </a:p>
        </p:txBody>
      </p:sp>
      <p:pic>
        <p:nvPicPr>
          <p:cNvPr id="59" name="Picture 5">
            <a:extLst>
              <a:ext uri="{FF2B5EF4-FFF2-40B4-BE49-F238E27FC236}">
                <a16:creationId xmlns:a16="http://schemas.microsoft.com/office/drawing/2014/main" id="{B166C404-EAD4-4A30-87E2-148B93376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471" y="3739063"/>
            <a:ext cx="636743" cy="17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角丸四角形 14">
            <a:extLst>
              <a:ext uri="{FF2B5EF4-FFF2-40B4-BE49-F238E27FC236}">
                <a16:creationId xmlns:a16="http://schemas.microsoft.com/office/drawing/2014/main" id="{563BF91A-E9A6-46FB-8FC7-4B9C6B295980}"/>
              </a:ext>
            </a:extLst>
          </p:cNvPr>
          <p:cNvSpPr>
            <a:spLocks noChangeAspect="1"/>
          </p:cNvSpPr>
          <p:nvPr/>
        </p:nvSpPr>
        <p:spPr bwMode="auto">
          <a:xfrm>
            <a:off x="4742439" y="3113176"/>
            <a:ext cx="943617" cy="445944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50" dirty="0">
                <a:ea typeface="メイリオ" panose="020B0604030504040204" pitchFamily="50" charset="-128"/>
              </a:rPr>
              <a:t>Smartphone</a:t>
            </a:r>
            <a:endParaRPr kumimoji="1" lang="ja-JP" altLang="en-US" sz="105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メイリオ" panose="020B0604030504040204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9FFD779-688F-4787-A3C4-E550F9578220}"/>
              </a:ext>
            </a:extLst>
          </p:cNvPr>
          <p:cNvCxnSpPr/>
          <p:nvPr/>
        </p:nvCxnSpPr>
        <p:spPr bwMode="auto">
          <a:xfrm>
            <a:off x="6954677" y="4632292"/>
            <a:ext cx="864096" cy="576064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3775F1"/>
              </a:gs>
            </a:gsLst>
            <a:lin ang="18900000" scaled="1"/>
          </a:gradFill>
          <a:ln w="22225" cap="flat" cmpd="sng" algn="ctr">
            <a:solidFill>
              <a:srgbClr val="3333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角丸四角形 28">
            <a:extLst>
              <a:ext uri="{FF2B5EF4-FFF2-40B4-BE49-F238E27FC236}">
                <a16:creationId xmlns:a16="http://schemas.microsoft.com/office/drawing/2014/main" id="{88AFFE1D-C134-4813-AE14-836A8B807217}"/>
              </a:ext>
            </a:extLst>
          </p:cNvPr>
          <p:cNvSpPr/>
          <p:nvPr/>
        </p:nvSpPr>
        <p:spPr bwMode="auto">
          <a:xfrm>
            <a:off x="7395707" y="5279675"/>
            <a:ext cx="954187" cy="424790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メイリオ" panose="020B0604030504040204" pitchFamily="50" charset="-128"/>
              </a:rPr>
              <a:t>HUD</a:t>
            </a:r>
            <a:endParaRPr kumimoji="1" lang="ja-JP" altLang="en-US" sz="11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メイリオ" panose="020B060403050404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AD53F12-AF66-4C67-BC3A-0EA775AE9E08}"/>
              </a:ext>
            </a:extLst>
          </p:cNvPr>
          <p:cNvSpPr/>
          <p:nvPr/>
        </p:nvSpPr>
        <p:spPr>
          <a:xfrm>
            <a:off x="8032047" y="4702448"/>
            <a:ext cx="943397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OR</a:t>
            </a:r>
            <a:endParaRPr kumimoji="0" lang="en-US" altLang="ja-JP" sz="12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F7DE4426-4EBE-4CA7-9B15-639C2568F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3200" dirty="0">
                <a:latin typeface="Arial" panose="020B0604020202020204" pitchFamily="34" charset="0"/>
                <a:ea typeface="メイリオ" panose="020B0604030504040204" pitchFamily="50" charset="-128"/>
              </a:rPr>
              <a:t>Product image for Hi and Lo grade image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" name="スライド番号プレースホルダー 3">
            <a:extLst>
              <a:ext uri="{FF2B5EF4-FFF2-40B4-BE49-F238E27FC236}">
                <a16:creationId xmlns:a16="http://schemas.microsoft.com/office/drawing/2014/main" id="{41A5F426-FA5B-4E6C-A977-CFC70975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15098"/>
            <a:ext cx="1371600" cy="297182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182B6BA-8A95-466C-83F2-2BB9E9C8000A}"/>
              </a:ext>
            </a:extLst>
          </p:cNvPr>
          <p:cNvSpPr/>
          <p:nvPr/>
        </p:nvSpPr>
        <p:spPr>
          <a:xfrm>
            <a:off x="1352784" y="1152987"/>
            <a:ext cx="1943997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u="sng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Lo</a:t>
            </a:r>
            <a:r>
              <a:rPr kumimoji="0" lang="ja-JP" altLang="en-US" sz="1600" u="sng" kern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0" lang="en-US" altLang="ja-JP" sz="1600" u="sng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Spec image</a:t>
            </a:r>
            <a:endParaRPr kumimoji="0" lang="en-US" altLang="ja-JP" sz="1600" u="sng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E362B0E-C2D2-46DA-8633-5A0A47C86B39}"/>
              </a:ext>
            </a:extLst>
          </p:cNvPr>
          <p:cNvSpPr/>
          <p:nvPr/>
        </p:nvSpPr>
        <p:spPr>
          <a:xfrm>
            <a:off x="5738054" y="1156116"/>
            <a:ext cx="1943997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u="sng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Hi</a:t>
            </a:r>
            <a:r>
              <a:rPr kumimoji="0" lang="ja-JP" altLang="en-US" sz="1600" u="sng" kern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0" lang="en-US" altLang="ja-JP" sz="1600" u="sng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Spec image</a:t>
            </a:r>
            <a:endParaRPr kumimoji="0" lang="en-US" altLang="ja-JP" sz="1600" u="sng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373225A-4456-1141-8452-699EC429D3EB}"/>
              </a:ext>
            </a:extLst>
          </p:cNvPr>
          <p:cNvCxnSpPr>
            <a:cxnSpLocks/>
          </p:cNvCxnSpPr>
          <p:nvPr/>
        </p:nvCxnSpPr>
        <p:spPr bwMode="auto">
          <a:xfrm flipV="1">
            <a:off x="2628867" y="2500847"/>
            <a:ext cx="864096" cy="576000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3775F1"/>
              </a:gs>
            </a:gsLst>
            <a:lin ang="18900000" scaled="1"/>
          </a:gradFill>
          <a:ln w="222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角丸四角形 1">
            <a:extLst>
              <a:ext uri="{FF2B5EF4-FFF2-40B4-BE49-F238E27FC236}">
                <a16:creationId xmlns:a16="http://schemas.microsoft.com/office/drawing/2014/main" id="{60749C70-D33A-6D48-BD77-0809392A655D}"/>
              </a:ext>
            </a:extLst>
          </p:cNvPr>
          <p:cNvSpPr>
            <a:spLocks noChangeAspect="1"/>
          </p:cNvSpPr>
          <p:nvPr/>
        </p:nvSpPr>
        <p:spPr bwMode="auto">
          <a:xfrm>
            <a:off x="3135357" y="2003208"/>
            <a:ext cx="943617" cy="445944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50" dirty="0">
                <a:ea typeface="メイリオ" panose="020B0604030504040204" pitchFamily="50" charset="-128"/>
              </a:rPr>
              <a:t>SD</a:t>
            </a:r>
          </a:p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メイリオ" panose="020B0604030504040204" pitchFamily="50" charset="-128"/>
              </a:rPr>
              <a:t>USB</a:t>
            </a:r>
            <a:endParaRPr kumimoji="1" lang="ja-JP" altLang="en-US" sz="105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メイリオ" panose="020B0604030504040204" pitchFamily="50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A2AD739-1E40-624E-8C46-48DE9F68B2FE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4132" y="3361773"/>
            <a:ext cx="864096" cy="576000"/>
          </a:xfrm>
          <a:prstGeom prst="line">
            <a:avLst/>
          </a:prstGeom>
          <a:gradFill rotWithShape="1">
            <a:gsLst>
              <a:gs pos="0">
                <a:srgbClr val="FFFFFF"/>
              </a:gs>
              <a:gs pos="100000">
                <a:srgbClr val="3775F1"/>
              </a:gs>
            </a:gsLst>
            <a:lin ang="18900000" scaled="1"/>
          </a:gradFill>
          <a:ln w="22225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角丸四角形 1">
            <a:extLst>
              <a:ext uri="{FF2B5EF4-FFF2-40B4-BE49-F238E27FC236}">
                <a16:creationId xmlns:a16="http://schemas.microsoft.com/office/drawing/2014/main" id="{FD9A8C3B-5A7F-BA46-A6DA-7506F5B56953}"/>
              </a:ext>
            </a:extLst>
          </p:cNvPr>
          <p:cNvSpPr>
            <a:spLocks noChangeAspect="1"/>
          </p:cNvSpPr>
          <p:nvPr/>
        </p:nvSpPr>
        <p:spPr bwMode="auto">
          <a:xfrm>
            <a:off x="7520622" y="2864134"/>
            <a:ext cx="943617" cy="445944"/>
          </a:xfrm>
          <a:prstGeom prst="roundRect">
            <a:avLst>
              <a:gd name="adj" fmla="val 11766"/>
            </a:avLst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50" dirty="0">
                <a:ea typeface="メイリオ" panose="020B0604030504040204" pitchFamily="50" charset="-128"/>
              </a:rPr>
              <a:t>SD</a:t>
            </a:r>
          </a:p>
          <a:p>
            <a:pPr marL="0" marR="0" indent="0" algn="ctr" defTabSz="914400" rtl="0" eaLnBrk="1" fontAlgn="base" latinLnBrk="0" hangingPunct="1">
              <a:lnSpc>
                <a:spcPts val="13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メイリオ" panose="020B0604030504040204" pitchFamily="50" charset="-128"/>
              </a:rPr>
              <a:t>USB</a:t>
            </a:r>
            <a:endParaRPr kumimoji="1" lang="ja-JP" altLang="en-US" sz="105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メイリオ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665CC6A-4E35-B84E-81E0-73C3CDD1B1E7}"/>
              </a:ext>
            </a:extLst>
          </p:cNvPr>
          <p:cNvSpPr/>
          <p:nvPr/>
        </p:nvSpPr>
        <p:spPr>
          <a:xfrm>
            <a:off x="212332" y="5881634"/>
            <a:ext cx="3942396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Based on basic cluster</a:t>
            </a:r>
            <a:endParaRPr kumimoji="0" lang="en-US" altLang="ja-JP" sz="16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123BF2E-F754-7649-9A30-1A48BDEC43A8}"/>
              </a:ext>
            </a:extLst>
          </p:cNvPr>
          <p:cNvSpPr/>
          <p:nvPr/>
        </p:nvSpPr>
        <p:spPr>
          <a:xfrm>
            <a:off x="4365236" y="5877272"/>
            <a:ext cx="4455235" cy="2896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base" latinLnBrk="0" hangingPunct="1">
              <a:lnSpc>
                <a:spcPts val="1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Based on basic cluster + simple IVI system</a:t>
            </a:r>
            <a:endParaRPr kumimoji="0" lang="en-US" altLang="ja-JP" sz="1600" kern="0" noProof="0" dirty="0">
              <a:solidFill>
                <a:srgbClr val="0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00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Slide </a:t>
            </a:r>
            <a:fld id="{B7CDB0F7-45CE-48F6-9AC0-8D5007DD8B6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52400" y="137162"/>
            <a:ext cx="8839200" cy="776922"/>
          </a:xfrm>
        </p:spPr>
        <p:txBody>
          <a:bodyPr/>
          <a:lstStyle/>
          <a:p>
            <a:pPr algn="l"/>
            <a:r>
              <a:rPr kumimoji="1" lang="en-US" altLang="ja-JP" sz="3200" dirty="0">
                <a:latin typeface="Arial" panose="020B0604020202020204" pitchFamily="34" charset="0"/>
                <a:ea typeface="メイリオ" panose="020B0604030504040204" pitchFamily="50" charset="-128"/>
              </a:rPr>
              <a:t>IC service</a:t>
            </a:r>
            <a:r>
              <a:rPr kumimoji="1" lang="ja-JP" altLang="en-US" sz="320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3200" dirty="0">
                <a:latin typeface="Arial" panose="020B0604020202020204" pitchFamily="34" charset="0"/>
                <a:ea typeface="メイリオ" panose="020B0604030504040204" pitchFamily="50" charset="-128"/>
              </a:rPr>
              <a:t>function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4582" y="1124744"/>
            <a:ext cx="9011913" cy="50405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We have plan to add IC service example as below.</a:t>
            </a:r>
          </a:p>
          <a:p>
            <a:pPr marL="342900" indent="-342900" algn="l">
              <a:buFont typeface="Wingdings" pitchFamily="2" charset="2"/>
              <a:buChar char="Ø"/>
            </a:pP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l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e.g.)</a:t>
            </a:r>
          </a:p>
          <a:p>
            <a:pPr marL="342900" indent="-342900" algn="l">
              <a:buFont typeface="Wingdings" pitchFamily="2" charset="2"/>
              <a:buChar char="Ø"/>
            </a:pP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Illumination control for display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Fuel level input control (if necessary)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EEPROM management (if necessary)</a:t>
            </a:r>
          </a:p>
          <a:p>
            <a:pPr algn="l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 </a:t>
            </a:r>
            <a:r>
              <a:rPr kumimoji="1" lang="en-US" altLang="ja-JP" sz="2000" dirty="0" err="1">
                <a:latin typeface="Arial" panose="020B0604020202020204" pitchFamily="34" charset="0"/>
                <a:ea typeface="メイリオ" panose="020B0604030504040204" pitchFamily="50" charset="-128"/>
              </a:rPr>
              <a:t>etc</a:t>
            </a: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</a:p>
          <a:p>
            <a:pPr marL="342900" indent="-342900" algn="l">
              <a:buFont typeface="Wingdings" pitchFamily="2" charset="2"/>
              <a:buChar char="Ø"/>
            </a:pP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342900" indent="-342900" algn="l">
              <a:buFont typeface="Wingdings" pitchFamily="2" charset="2"/>
              <a:buChar char="Ø"/>
            </a:pP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759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43000">
              <a:srgbClr val="FFFFFF">
                <a:lumMod val="46000"/>
                <a:lumOff val="54000"/>
                <a:alpha val="79000"/>
              </a:srgbClr>
            </a:gs>
            <a:gs pos="86000">
              <a:srgbClr val="000000"/>
            </a:gs>
          </a:gsLst>
          <a:lin ang="18900000" scaled="1"/>
        </a:gra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 panose="020B0604020202020204" pitchFamily="34" charset="0"/>
            <a:ea typeface="メイリオ" panose="020B0604030504040204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12938</TotalTime>
  <Words>488</Words>
  <Application>Microsoft Macintosh PowerPoint</Application>
  <PresentationFormat>画面に合わせる (4:3)</PresentationFormat>
  <Paragraphs>197</Paragraphs>
  <Slides>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ＭＳ Ｐゴシック</vt:lpstr>
      <vt:lpstr>メイリオ</vt:lpstr>
      <vt:lpstr>Arial</vt:lpstr>
      <vt:lpstr>Calibri</vt:lpstr>
      <vt:lpstr>Wingdings</vt:lpstr>
      <vt:lpstr>Office Theme</vt:lpstr>
      <vt:lpstr>Cluster EG Face To Face meeting</vt:lpstr>
      <vt:lpstr>EG Member</vt:lpstr>
      <vt:lpstr>IC EG discussion points</vt:lpstr>
      <vt:lpstr>Hi Spec、Lo Spec relation</vt:lpstr>
      <vt:lpstr>Hi Spec、Lo Spec relation</vt:lpstr>
      <vt:lpstr>EG target</vt:lpstr>
      <vt:lpstr>Product image for Hi and Lo grade image</vt:lpstr>
      <vt:lpstr>IC service function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Goto Seiji (後藤 誠二)</dc:creator>
  <cp:lastModifiedBy>俊壽 原木</cp:lastModifiedBy>
  <cp:revision>228</cp:revision>
  <dcterms:created xsi:type="dcterms:W3CDTF">2018-08-08T00:20:14Z</dcterms:created>
  <dcterms:modified xsi:type="dcterms:W3CDTF">2019-05-08T12:03:10Z</dcterms:modified>
</cp:coreProperties>
</file>